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8" r:id="rId3"/>
    <p:sldId id="260" r:id="rId4"/>
    <p:sldId id="267" r:id="rId5"/>
    <p:sldId id="283" r:id="rId6"/>
    <p:sldId id="261" r:id="rId7"/>
    <p:sldId id="262" r:id="rId8"/>
    <p:sldId id="263" r:id="rId9"/>
    <p:sldId id="270" r:id="rId10"/>
    <p:sldId id="259" r:id="rId11"/>
    <p:sldId id="264" r:id="rId12"/>
    <p:sldId id="265" r:id="rId13"/>
    <p:sldId id="271" r:id="rId14"/>
    <p:sldId id="272" r:id="rId15"/>
    <p:sldId id="273" r:id="rId16"/>
    <p:sldId id="274" r:id="rId17"/>
    <p:sldId id="276" r:id="rId18"/>
    <p:sldId id="282" r:id="rId19"/>
    <p:sldId id="279" r:id="rId20"/>
    <p:sldId id="281" r:id="rId21"/>
    <p:sldId id="257"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B5BD3-3120-41E2-8A29-4BB061FC6D82}" type="datetimeFigureOut">
              <a:rPr lang="it-IT" smtClean="0"/>
              <a:t>11/05/2025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53589-ACD0-4EC1-9350-5724C2C93134}" type="slidenum">
              <a:rPr lang="it-IT" smtClean="0"/>
              <a:t>‹N›</a:t>
            </a:fld>
            <a:endParaRPr lang="it-IT"/>
          </a:p>
        </p:txBody>
      </p:sp>
    </p:spTree>
    <p:extLst>
      <p:ext uri="{BB962C8B-B14F-4D97-AF65-F5344CB8AC3E}">
        <p14:creationId xmlns:p14="http://schemas.microsoft.com/office/powerpoint/2010/main" val="425145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C753589-ACD0-4EC1-9350-5724C2C93134}" type="slidenum">
              <a:rPr lang="it-IT" smtClean="0"/>
              <a:t>2</a:t>
            </a:fld>
            <a:endParaRPr lang="it-IT"/>
          </a:p>
        </p:txBody>
      </p:sp>
    </p:spTree>
    <p:extLst>
      <p:ext uri="{BB962C8B-B14F-4D97-AF65-F5344CB8AC3E}">
        <p14:creationId xmlns:p14="http://schemas.microsoft.com/office/powerpoint/2010/main" val="67422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C753589-ACD0-4EC1-9350-5724C2C93134}" type="slidenum">
              <a:rPr lang="it-IT" smtClean="0"/>
              <a:t>3</a:t>
            </a:fld>
            <a:endParaRPr lang="it-IT"/>
          </a:p>
        </p:txBody>
      </p:sp>
    </p:spTree>
    <p:extLst>
      <p:ext uri="{BB962C8B-B14F-4D97-AF65-F5344CB8AC3E}">
        <p14:creationId xmlns:p14="http://schemas.microsoft.com/office/powerpoint/2010/main" val="3558080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52A51E-5B5D-0C4A-84E6-89BFC49F6C6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25D0025-DFD6-B55A-E4CC-4CF967EA5A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AC64AF5-BA0B-BD10-2E69-006ABED72486}"/>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5" name="Segnaposto piè di pagina 4">
            <a:extLst>
              <a:ext uri="{FF2B5EF4-FFF2-40B4-BE49-F238E27FC236}">
                <a16:creationId xmlns:a16="http://schemas.microsoft.com/office/drawing/2014/main" id="{C8E9AB22-FC5E-AA76-F17B-64037193A00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FCBA00-18A9-BE43-C933-2CB840104B15}"/>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4012595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ED60E0-79E8-256D-691A-CC7445AAAF7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A8A7379-AD14-C084-3563-06ECBB66750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A78CF6-84CD-9395-99DA-848959D6908B}"/>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5" name="Segnaposto piè di pagina 4">
            <a:extLst>
              <a:ext uri="{FF2B5EF4-FFF2-40B4-BE49-F238E27FC236}">
                <a16:creationId xmlns:a16="http://schemas.microsoft.com/office/drawing/2014/main" id="{DE4820BC-CEAF-6260-2C17-F160E7804DF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55132BB-171E-539E-6C69-BC0F9049E7FB}"/>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400639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C10EA6F-67CF-065C-C3F8-84F4EC4189F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9A63BA-A819-46B7-DB91-A26144E3BC3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3A965C5-2548-CA08-1984-569D13CD5B9B}"/>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5" name="Segnaposto piè di pagina 4">
            <a:extLst>
              <a:ext uri="{FF2B5EF4-FFF2-40B4-BE49-F238E27FC236}">
                <a16:creationId xmlns:a16="http://schemas.microsoft.com/office/drawing/2014/main" id="{1A14D3FF-ECDE-D331-2F31-118416DC260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008300A-809B-26F4-1062-D40300B2D391}"/>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210265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6B1A0C-4897-BE57-84E5-88F9763BBC4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85C175-7F05-99D5-1E33-D0A283CE967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AD1063B-E085-CE56-2430-B575D5543D81}"/>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5" name="Segnaposto piè di pagina 4">
            <a:extLst>
              <a:ext uri="{FF2B5EF4-FFF2-40B4-BE49-F238E27FC236}">
                <a16:creationId xmlns:a16="http://schemas.microsoft.com/office/drawing/2014/main" id="{D2F72C3D-1C79-A647-B4B3-21CFAB040C5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A3CE79F-EC9A-B61C-A0D9-EEA432D9CCDD}"/>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33227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702FC4-DBF4-25C0-23C9-4CAF859B288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5BF4C71-5570-2454-8BFB-05F0B5E676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D6E4CAB-7339-CD93-3739-71F0088C315F}"/>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5" name="Segnaposto piè di pagina 4">
            <a:extLst>
              <a:ext uri="{FF2B5EF4-FFF2-40B4-BE49-F238E27FC236}">
                <a16:creationId xmlns:a16="http://schemas.microsoft.com/office/drawing/2014/main" id="{AE94CD47-50E9-73A9-28F7-25D7E0E7AB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9F8A4D8-4495-EAA2-A38C-8B3DA1979741}"/>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35577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2D01D3-D75A-AACD-A18C-8F0581B17EB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80F17E-0C14-7798-171E-C407F71CD4D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F588B73-D35B-9147-2CA0-F7109ADD7B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AF6A88D-DEB5-A09A-69B1-5CF211053102}"/>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6" name="Segnaposto piè di pagina 5">
            <a:extLst>
              <a:ext uri="{FF2B5EF4-FFF2-40B4-BE49-F238E27FC236}">
                <a16:creationId xmlns:a16="http://schemas.microsoft.com/office/drawing/2014/main" id="{CDAF14EC-47ED-4B34-E61C-35200214C2F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FC3B533-AC88-52C3-71AE-404C16DF7AF5}"/>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394386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6E0DE-9C13-27E4-C9A6-F46EEEB1625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B65DE2D-DDC4-818D-FEC2-31756E67C6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9649340-9238-5F5E-29E0-427D00309E3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818D036-2D54-030F-5898-2A10FE93A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1B2C2EB-2C8D-8CCE-AF18-1AA324719F4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1E397E8-75E0-7E99-233E-D31354C9CE06}"/>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8" name="Segnaposto piè di pagina 7">
            <a:extLst>
              <a:ext uri="{FF2B5EF4-FFF2-40B4-BE49-F238E27FC236}">
                <a16:creationId xmlns:a16="http://schemas.microsoft.com/office/drawing/2014/main" id="{E9F1F37A-6C36-56A8-B75C-99036C21260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93CDBB7-C2CF-6BC1-E358-A6FD3D00012A}"/>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1530905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696F4-BDAB-2536-4085-4812C3F6E5A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CE4476B-9C26-F188-64B8-C43FB0E74F2C}"/>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4" name="Segnaposto piè di pagina 3">
            <a:extLst>
              <a:ext uri="{FF2B5EF4-FFF2-40B4-BE49-F238E27FC236}">
                <a16:creationId xmlns:a16="http://schemas.microsoft.com/office/drawing/2014/main" id="{E4292676-DDC8-AC35-71D2-F0A419A27A2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79AD98F-1251-6824-C2F8-771EA1CFFDAB}"/>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310097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7C23E62-C93F-A4D2-A26F-C1F185387A20}"/>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3" name="Segnaposto piè di pagina 2">
            <a:extLst>
              <a:ext uri="{FF2B5EF4-FFF2-40B4-BE49-F238E27FC236}">
                <a16:creationId xmlns:a16="http://schemas.microsoft.com/office/drawing/2014/main" id="{A5BB33D6-ABB2-FA90-DF25-1089A847F44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D648475-A39E-2978-7145-ECF0F8E9BDCF}"/>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422510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7BA120-E23A-83B2-9954-BF29D02D410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AABCC94-C899-4718-B454-BB8AA1102A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F747DFE-1375-6CD3-BB63-678C30950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95BF115-288D-2FF2-D892-DF83BE214D38}"/>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6" name="Segnaposto piè di pagina 5">
            <a:extLst>
              <a:ext uri="{FF2B5EF4-FFF2-40B4-BE49-F238E27FC236}">
                <a16:creationId xmlns:a16="http://schemas.microsoft.com/office/drawing/2014/main" id="{C9D2232C-09E0-83BB-1B11-CE70E94D5DF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A9244C5-C8A8-EB22-0F68-577462B25381}"/>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1922541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E4C70D-A6A9-B68E-0AC2-ADF21741FC5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68F88A3-BCE8-1488-D599-728D39961C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A4071B3-F042-980B-D7D1-563E4D1F7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105B735-0D7C-64D1-D2ED-1E6B064F9953}"/>
              </a:ext>
            </a:extLst>
          </p:cNvPr>
          <p:cNvSpPr>
            <a:spLocks noGrp="1"/>
          </p:cNvSpPr>
          <p:nvPr>
            <p:ph type="dt" sz="half" idx="10"/>
          </p:nvPr>
        </p:nvSpPr>
        <p:spPr/>
        <p:txBody>
          <a:bodyPr/>
          <a:lstStyle/>
          <a:p>
            <a:fld id="{835A82FC-FA56-4B5A-894D-0343051F671B}" type="datetimeFigureOut">
              <a:rPr lang="it-IT" smtClean="0"/>
              <a:t>11/05/2025</a:t>
            </a:fld>
            <a:endParaRPr lang="it-IT"/>
          </a:p>
        </p:txBody>
      </p:sp>
      <p:sp>
        <p:nvSpPr>
          <p:cNvPr id="6" name="Segnaposto piè di pagina 5">
            <a:extLst>
              <a:ext uri="{FF2B5EF4-FFF2-40B4-BE49-F238E27FC236}">
                <a16:creationId xmlns:a16="http://schemas.microsoft.com/office/drawing/2014/main" id="{4AEB5C0B-8960-4742-9C9D-FD1939AE8FD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489D969-E1BB-07C3-A201-E9A5CEF26067}"/>
              </a:ext>
            </a:extLst>
          </p:cNvPr>
          <p:cNvSpPr>
            <a:spLocks noGrp="1"/>
          </p:cNvSpPr>
          <p:nvPr>
            <p:ph type="sldNum" sz="quarter" idx="12"/>
          </p:nvPr>
        </p:nvSpPr>
        <p:spPr/>
        <p:txBody>
          <a:bodyPr/>
          <a:lstStyle/>
          <a:p>
            <a:fld id="{63E172F6-31B3-42B7-BA21-D25C062BD68C}" type="slidenum">
              <a:rPr lang="it-IT" smtClean="0"/>
              <a:t>‹N›</a:t>
            </a:fld>
            <a:endParaRPr lang="it-IT"/>
          </a:p>
        </p:txBody>
      </p:sp>
    </p:spTree>
    <p:extLst>
      <p:ext uri="{BB962C8B-B14F-4D97-AF65-F5344CB8AC3E}">
        <p14:creationId xmlns:p14="http://schemas.microsoft.com/office/powerpoint/2010/main" val="347787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B8940EC-0623-9A8C-9999-88644528C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A7A8669-EBB3-11DA-E2FF-649E2129DC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C9EA89-0FF8-0B61-496B-C64AE7E04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5A82FC-FA56-4B5A-894D-0343051F671B}" type="datetimeFigureOut">
              <a:rPr lang="it-IT" smtClean="0"/>
              <a:t>11/05/2025</a:t>
            </a:fld>
            <a:endParaRPr lang="it-IT"/>
          </a:p>
        </p:txBody>
      </p:sp>
      <p:sp>
        <p:nvSpPr>
          <p:cNvPr id="5" name="Segnaposto piè di pagina 4">
            <a:extLst>
              <a:ext uri="{FF2B5EF4-FFF2-40B4-BE49-F238E27FC236}">
                <a16:creationId xmlns:a16="http://schemas.microsoft.com/office/drawing/2014/main" id="{077FD482-D4E0-3C91-45B0-A76AB620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F0324295-A33A-5D11-F41E-CA5081972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E172F6-31B3-42B7-BA21-D25C062BD68C}" type="slidenum">
              <a:rPr lang="it-IT" smtClean="0"/>
              <a:t>‹N›</a:t>
            </a:fld>
            <a:endParaRPr lang="it-IT"/>
          </a:p>
        </p:txBody>
      </p:sp>
    </p:spTree>
    <p:extLst>
      <p:ext uri="{BB962C8B-B14F-4D97-AF65-F5344CB8AC3E}">
        <p14:creationId xmlns:p14="http://schemas.microsoft.com/office/powerpoint/2010/main" val="1327111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4D67A3F-4BA0-33D5-2179-AF7530FCB169}"/>
              </a:ext>
            </a:extLst>
          </p:cNvPr>
          <p:cNvSpPr txBox="1"/>
          <p:nvPr/>
        </p:nvSpPr>
        <p:spPr>
          <a:xfrm>
            <a:off x="5251465" y="1957174"/>
            <a:ext cx="6817358" cy="1200329"/>
          </a:xfrm>
          <a:prstGeom prst="rect">
            <a:avLst/>
          </a:prstGeom>
          <a:noFill/>
          <a:ln w="28575">
            <a:noFill/>
          </a:ln>
        </p:spPr>
        <p:txBody>
          <a:bodyPr wrap="square">
            <a:spAutoFit/>
          </a:bodyPr>
          <a:lstStyle/>
          <a:p>
            <a:pPr algn="ctr"/>
            <a:r>
              <a:rPr lang="it-IT" sz="3600" b="1" i="0" u="none" strike="noStrike" baseline="0" dirty="0">
                <a:solidFill>
                  <a:srgbClr val="002060"/>
                </a:solidFill>
                <a:latin typeface="Myriad Pro Cond"/>
              </a:rPr>
              <a:t>INTELLIGENZA ARTIFICIALE </a:t>
            </a:r>
          </a:p>
          <a:p>
            <a:pPr algn="ctr"/>
            <a:r>
              <a:rPr lang="it-IT" sz="3600" b="1" i="0" u="none" strike="noStrike" baseline="0" dirty="0">
                <a:solidFill>
                  <a:srgbClr val="002060"/>
                </a:solidFill>
                <a:latin typeface="Myriad Pro Cond"/>
              </a:rPr>
              <a:t>E NUTRIZIONE</a:t>
            </a:r>
            <a:endParaRPr lang="it-IT" sz="3600" b="1" dirty="0">
              <a:solidFill>
                <a:srgbClr val="002060"/>
              </a:solidFill>
              <a:effectLst>
                <a:outerShdw blurRad="38100" dist="38100" dir="2700000" algn="tl">
                  <a:srgbClr val="000000">
                    <a:alpha val="43137"/>
                  </a:srgbClr>
                </a:outerShdw>
              </a:effectLst>
            </a:endParaRPr>
          </a:p>
        </p:txBody>
      </p:sp>
      <p:pic>
        <p:nvPicPr>
          <p:cNvPr id="2" name="Immagine 1">
            <a:extLst>
              <a:ext uri="{FF2B5EF4-FFF2-40B4-BE49-F238E27FC236}">
                <a16:creationId xmlns:a16="http://schemas.microsoft.com/office/drawing/2014/main" id="{0F3BD035-C8BE-4DA9-4F6E-23090E7226E8}"/>
              </a:ext>
            </a:extLst>
          </p:cNvPr>
          <p:cNvPicPr>
            <a:picLocks noChangeAspect="1"/>
          </p:cNvPicPr>
          <p:nvPr/>
        </p:nvPicPr>
        <p:blipFill>
          <a:blip r:embed="rId2"/>
          <a:stretch>
            <a:fillRect/>
          </a:stretch>
        </p:blipFill>
        <p:spPr>
          <a:xfrm>
            <a:off x="0" y="0"/>
            <a:ext cx="5251465" cy="6858000"/>
          </a:xfrm>
          <a:prstGeom prst="rect">
            <a:avLst/>
          </a:prstGeom>
        </p:spPr>
      </p:pic>
      <p:sp>
        <p:nvSpPr>
          <p:cNvPr id="3" name="CasellaDiTesto 2">
            <a:extLst>
              <a:ext uri="{FF2B5EF4-FFF2-40B4-BE49-F238E27FC236}">
                <a16:creationId xmlns:a16="http://schemas.microsoft.com/office/drawing/2014/main" id="{2993AC21-D0AF-F7A5-3D77-BED438E5A1F9}"/>
              </a:ext>
            </a:extLst>
          </p:cNvPr>
          <p:cNvSpPr txBox="1"/>
          <p:nvPr/>
        </p:nvSpPr>
        <p:spPr>
          <a:xfrm>
            <a:off x="5597252" y="3700498"/>
            <a:ext cx="6281819" cy="1446550"/>
          </a:xfrm>
          <a:prstGeom prst="rect">
            <a:avLst/>
          </a:prstGeom>
          <a:noFill/>
          <a:ln w="28575">
            <a:noFill/>
          </a:ln>
        </p:spPr>
        <p:txBody>
          <a:bodyPr wrap="square">
            <a:spAutoFit/>
          </a:bodyPr>
          <a:lstStyle/>
          <a:p>
            <a:pPr algn="just"/>
            <a:r>
              <a:rPr lang="it-IT" b="1" i="0" u="none" strike="noStrike" baseline="0" dirty="0">
                <a:solidFill>
                  <a:srgbClr val="C00000"/>
                </a:solidFill>
                <a:effectLst>
                  <a:outerShdw blurRad="38100" dist="38100" dir="2700000" algn="tl">
                    <a:srgbClr val="000000">
                      <a:alpha val="43137"/>
                    </a:srgbClr>
                  </a:outerShdw>
                </a:effectLst>
                <a:latin typeface="Myriad Pro Cond"/>
              </a:rPr>
              <a:t>Prof. Luigi SCHIAVO, PhD, FACN</a:t>
            </a:r>
          </a:p>
          <a:p>
            <a:pPr algn="just"/>
            <a:r>
              <a:rPr lang="it-IT" sz="1400" b="1" dirty="0">
                <a:solidFill>
                  <a:srgbClr val="002060"/>
                </a:solidFill>
                <a:latin typeface="Myriad Pro Cond"/>
              </a:rPr>
              <a:t>Professore Associato di Scienza dell’Alimentazione e delle Tecniche Dietetiche Applicate</a:t>
            </a:r>
          </a:p>
          <a:p>
            <a:pPr algn="just"/>
            <a:r>
              <a:rPr lang="it-IT" sz="1400" dirty="0">
                <a:solidFill>
                  <a:srgbClr val="002060"/>
                </a:solidFill>
                <a:latin typeface="Myriad Pro Cond"/>
              </a:rPr>
              <a:t>Dipartimento di Medicina, Chirurgia e Odontoiatria</a:t>
            </a:r>
          </a:p>
          <a:p>
            <a:pPr algn="just"/>
            <a:r>
              <a:rPr lang="it-IT" sz="1400" dirty="0">
                <a:solidFill>
                  <a:srgbClr val="002060"/>
                </a:solidFill>
                <a:latin typeface="Myriad Pro Cond"/>
              </a:rPr>
              <a:t>Università degli Studi di Salerno</a:t>
            </a:r>
          </a:p>
          <a:p>
            <a:pPr algn="just"/>
            <a:r>
              <a:rPr lang="it-IT" sz="1400" b="1" dirty="0">
                <a:solidFill>
                  <a:srgbClr val="C00000"/>
                </a:solidFill>
                <a:effectLst>
                  <a:outerShdw blurRad="38100" dist="38100" dir="2700000" algn="tl">
                    <a:srgbClr val="000000">
                      <a:alpha val="43137"/>
                    </a:srgbClr>
                  </a:outerShdw>
                </a:effectLst>
                <a:latin typeface="Myriad Pro Cond"/>
              </a:rPr>
              <a:t>DELEGATO AREA NUTRIZIONALE E SOCI AFFINI SICOB (Campania)</a:t>
            </a:r>
            <a:endParaRPr lang="it-IT" sz="1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82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0E557-3012-476B-CAD2-589357B2F3FE}"/>
            </a:ext>
          </a:extLst>
        </p:cNvPr>
        <p:cNvGrpSpPr/>
        <p:nvPr/>
      </p:nvGrpSpPr>
      <p:grpSpPr>
        <a:xfrm>
          <a:off x="0" y="0"/>
          <a:ext cx="0" cy="0"/>
          <a:chOff x="0" y="0"/>
          <a:chExt cx="0" cy="0"/>
        </a:xfrm>
      </p:grpSpPr>
      <p:pic>
        <p:nvPicPr>
          <p:cNvPr id="3074" name="Picture 2" descr="The Future of Food: AI-Powered Personalised Nutrition for a Healthier, More  Sustainable World – LK INNOVATE">
            <a:extLst>
              <a:ext uri="{FF2B5EF4-FFF2-40B4-BE49-F238E27FC236}">
                <a16:creationId xmlns:a16="http://schemas.microsoft.com/office/drawing/2014/main" id="{63E5535C-8981-6AEA-B2D5-416987AE8C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2" r="6574"/>
          <a:stretch/>
        </p:blipFill>
        <p:spPr bwMode="auto">
          <a:xfrm>
            <a:off x="56475" y="286407"/>
            <a:ext cx="5656997" cy="628518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o 13">
            <a:extLst>
              <a:ext uri="{FF2B5EF4-FFF2-40B4-BE49-F238E27FC236}">
                <a16:creationId xmlns:a16="http://schemas.microsoft.com/office/drawing/2014/main" id="{808CBE77-5619-2694-93FB-B7495E5A0EC6}"/>
              </a:ext>
            </a:extLst>
          </p:cNvPr>
          <p:cNvGrpSpPr/>
          <p:nvPr/>
        </p:nvGrpSpPr>
        <p:grpSpPr>
          <a:xfrm>
            <a:off x="5825232" y="286407"/>
            <a:ext cx="6211167" cy="2324882"/>
            <a:chOff x="5713472" y="3712779"/>
            <a:chExt cx="6211167" cy="2324882"/>
          </a:xfrm>
        </p:grpSpPr>
        <p:pic>
          <p:nvPicPr>
            <p:cNvPr id="9" name="Immagine 8">
              <a:extLst>
                <a:ext uri="{FF2B5EF4-FFF2-40B4-BE49-F238E27FC236}">
                  <a16:creationId xmlns:a16="http://schemas.microsoft.com/office/drawing/2014/main" id="{4C8F6707-CF97-2FBD-7C50-53DB956F3255}"/>
                </a:ext>
              </a:extLst>
            </p:cNvPr>
            <p:cNvPicPr>
              <a:picLocks noChangeAspect="1"/>
            </p:cNvPicPr>
            <p:nvPr/>
          </p:nvPicPr>
          <p:blipFill>
            <a:blip r:embed="rId3"/>
            <a:stretch>
              <a:fillRect/>
            </a:stretch>
          </p:blipFill>
          <p:spPr>
            <a:xfrm>
              <a:off x="5713472" y="4246711"/>
              <a:ext cx="6211167" cy="1790950"/>
            </a:xfrm>
            <a:prstGeom prst="rect">
              <a:avLst/>
            </a:prstGeom>
          </p:spPr>
        </p:pic>
        <p:pic>
          <p:nvPicPr>
            <p:cNvPr id="11" name="Immagine 10">
              <a:extLst>
                <a:ext uri="{FF2B5EF4-FFF2-40B4-BE49-F238E27FC236}">
                  <a16:creationId xmlns:a16="http://schemas.microsoft.com/office/drawing/2014/main" id="{98D530CB-F28E-D533-BC6C-63A61DEDD608}"/>
                </a:ext>
              </a:extLst>
            </p:cNvPr>
            <p:cNvPicPr>
              <a:picLocks noChangeAspect="1"/>
            </p:cNvPicPr>
            <p:nvPr/>
          </p:nvPicPr>
          <p:blipFill>
            <a:blip r:embed="rId4"/>
            <a:stretch>
              <a:fillRect/>
            </a:stretch>
          </p:blipFill>
          <p:spPr>
            <a:xfrm>
              <a:off x="5799017" y="3712779"/>
              <a:ext cx="3305636" cy="638264"/>
            </a:xfrm>
            <a:prstGeom prst="rect">
              <a:avLst/>
            </a:prstGeom>
          </p:spPr>
        </p:pic>
        <p:sp>
          <p:nvSpPr>
            <p:cNvPr id="13" name="CasellaDiTesto 12">
              <a:extLst>
                <a:ext uri="{FF2B5EF4-FFF2-40B4-BE49-F238E27FC236}">
                  <a16:creationId xmlns:a16="http://schemas.microsoft.com/office/drawing/2014/main" id="{C76820D9-3A71-395A-70B5-37D9FE682D06}"/>
                </a:ext>
              </a:extLst>
            </p:cNvPr>
            <p:cNvSpPr txBox="1"/>
            <p:nvPr/>
          </p:nvSpPr>
          <p:spPr>
            <a:xfrm>
              <a:off x="8884919" y="3734311"/>
              <a:ext cx="1651001" cy="523220"/>
            </a:xfrm>
            <a:prstGeom prst="rect">
              <a:avLst/>
            </a:prstGeom>
            <a:noFill/>
          </p:spPr>
          <p:txBody>
            <a:bodyPr wrap="square">
              <a:spAutoFit/>
            </a:bodyPr>
            <a:lstStyle/>
            <a:p>
              <a:pPr algn="l"/>
              <a:endParaRPr lang="it-IT" sz="1400" b="1" i="0" u="none" strike="noStrike" baseline="0" dirty="0">
                <a:latin typeface="Museo Sans"/>
              </a:endParaRPr>
            </a:p>
            <a:p>
              <a:r>
                <a:rPr lang="it-IT" sz="1400" b="1" i="1" u="none" strike="noStrike" baseline="0" dirty="0">
                  <a:latin typeface="Museo Sans"/>
                </a:rPr>
                <a:t> 2022, </a:t>
              </a:r>
              <a:r>
                <a:rPr lang="it-IT" sz="1400" i="0" u="none" strike="noStrike" baseline="0" dirty="0">
                  <a:latin typeface="Museo Sans"/>
                </a:rPr>
                <a:t>11:1370595 </a:t>
              </a:r>
              <a:endParaRPr lang="it-IT" sz="1400" dirty="0"/>
            </a:p>
          </p:txBody>
        </p:sp>
      </p:grpSp>
      <p:sp>
        <p:nvSpPr>
          <p:cNvPr id="15" name="CasellaDiTesto 14">
            <a:extLst>
              <a:ext uri="{FF2B5EF4-FFF2-40B4-BE49-F238E27FC236}">
                <a16:creationId xmlns:a16="http://schemas.microsoft.com/office/drawing/2014/main" id="{07A4CF7C-A7D3-AC5E-2109-CA0F76BC3DCB}"/>
              </a:ext>
            </a:extLst>
          </p:cNvPr>
          <p:cNvSpPr txBox="1"/>
          <p:nvPr/>
        </p:nvSpPr>
        <p:spPr>
          <a:xfrm>
            <a:off x="5713472" y="2807473"/>
            <a:ext cx="6322927" cy="830997"/>
          </a:xfrm>
          <a:prstGeom prst="rect">
            <a:avLst/>
          </a:prstGeom>
          <a:noFill/>
          <a:ln w="28575">
            <a:noFill/>
          </a:ln>
        </p:spPr>
        <p:txBody>
          <a:bodyPr wrap="square">
            <a:spAutoFit/>
          </a:bodyPr>
          <a:lstStyle/>
          <a:p>
            <a:pPr algn="ctr"/>
            <a:r>
              <a:rPr lang="en-US" sz="2400" b="1" i="0" dirty="0">
                <a:solidFill>
                  <a:srgbClr val="002060"/>
                </a:solidFill>
                <a:effectLst/>
                <a:latin typeface="Google Sans"/>
              </a:rPr>
              <a:t>Personalized nutrition is an approach that tailors' nutrition advice to individuals based on:</a:t>
            </a:r>
            <a:endParaRPr lang="it-IT" sz="2400" b="1" dirty="0">
              <a:solidFill>
                <a:srgbClr val="002060"/>
              </a:solidFill>
            </a:endParaRPr>
          </a:p>
        </p:txBody>
      </p:sp>
      <p:sp>
        <p:nvSpPr>
          <p:cNvPr id="17" name="CasellaDiTesto 16">
            <a:extLst>
              <a:ext uri="{FF2B5EF4-FFF2-40B4-BE49-F238E27FC236}">
                <a16:creationId xmlns:a16="http://schemas.microsoft.com/office/drawing/2014/main" id="{C33CE051-6E40-F434-F14D-12ED39390E9D}"/>
              </a:ext>
            </a:extLst>
          </p:cNvPr>
          <p:cNvSpPr txBox="1"/>
          <p:nvPr/>
        </p:nvSpPr>
        <p:spPr>
          <a:xfrm>
            <a:off x="5910777" y="3729337"/>
            <a:ext cx="2682240" cy="2308324"/>
          </a:xfrm>
          <a:prstGeom prst="rect">
            <a:avLst/>
          </a:prstGeom>
          <a:noFill/>
        </p:spPr>
        <p:txBody>
          <a:bodyPr wrap="square">
            <a:spAutoFit/>
          </a:bodyPr>
          <a:lstStyle/>
          <a:p>
            <a:pPr marL="285750" indent="-285750" algn="just">
              <a:buFont typeface="Wingdings" panose="05000000000000000000" pitchFamily="2" charset="2"/>
              <a:buChar char="Ø"/>
            </a:pPr>
            <a:r>
              <a:rPr lang="en-US" sz="1800" b="0" i="0" dirty="0">
                <a:solidFill>
                  <a:srgbClr val="C00000"/>
                </a:solidFill>
                <a:effectLst/>
                <a:latin typeface="Google Sans"/>
              </a:rPr>
              <a:t>individual's </a:t>
            </a:r>
            <a:r>
              <a:rPr lang="en-US" sz="1800" dirty="0">
                <a:solidFill>
                  <a:srgbClr val="C00000"/>
                </a:solidFill>
                <a:latin typeface="Google Sans"/>
              </a:rPr>
              <a:t>needs</a:t>
            </a:r>
          </a:p>
          <a:p>
            <a:pPr marL="285750" indent="-285750" algn="just">
              <a:buFont typeface="Wingdings" panose="05000000000000000000" pitchFamily="2" charset="2"/>
              <a:buChar char="Ø"/>
            </a:pPr>
            <a:r>
              <a:rPr lang="en-US" sz="1800" dirty="0">
                <a:solidFill>
                  <a:srgbClr val="C00000"/>
                </a:solidFill>
                <a:latin typeface="Google Sans"/>
              </a:rPr>
              <a:t>preferences</a:t>
            </a:r>
          </a:p>
          <a:p>
            <a:pPr marL="285750" indent="-285750" algn="just">
              <a:buFont typeface="Wingdings" panose="05000000000000000000" pitchFamily="2" charset="2"/>
              <a:buChar char="Ø"/>
            </a:pPr>
            <a:r>
              <a:rPr lang="en-US" sz="1800" dirty="0">
                <a:solidFill>
                  <a:srgbClr val="C00000"/>
                </a:solidFill>
                <a:latin typeface="Google Sans"/>
              </a:rPr>
              <a:t>individual lifestyle</a:t>
            </a:r>
          </a:p>
          <a:p>
            <a:pPr marL="285750" indent="-285750" algn="just">
              <a:buFont typeface="Wingdings" panose="05000000000000000000" pitchFamily="2" charset="2"/>
              <a:buChar char="Ø"/>
            </a:pPr>
            <a:r>
              <a:rPr lang="en-US" sz="1800" dirty="0">
                <a:solidFill>
                  <a:srgbClr val="C00000"/>
                </a:solidFill>
                <a:latin typeface="Google Sans"/>
              </a:rPr>
              <a:t>socioeconomic status</a:t>
            </a:r>
          </a:p>
          <a:p>
            <a:pPr marL="285750" indent="-285750" algn="just">
              <a:buFont typeface="Wingdings" panose="05000000000000000000" pitchFamily="2" charset="2"/>
              <a:buChar char="Ø"/>
            </a:pPr>
            <a:r>
              <a:rPr lang="en-US" sz="1800" dirty="0">
                <a:solidFill>
                  <a:srgbClr val="C00000"/>
                </a:solidFill>
                <a:latin typeface="Google Sans"/>
              </a:rPr>
              <a:t>race or ethnicity</a:t>
            </a:r>
          </a:p>
          <a:p>
            <a:pPr marL="285750" indent="-285750" algn="just">
              <a:buFont typeface="Wingdings" panose="05000000000000000000" pitchFamily="2" charset="2"/>
              <a:buChar char="Ø"/>
            </a:pPr>
            <a:r>
              <a:rPr lang="en-US" sz="1800" dirty="0">
                <a:solidFill>
                  <a:srgbClr val="C00000"/>
                </a:solidFill>
                <a:latin typeface="Google Sans"/>
              </a:rPr>
              <a:t>health history</a:t>
            </a:r>
          </a:p>
          <a:p>
            <a:pPr marL="285750" indent="-285750" algn="just">
              <a:buFont typeface="Wingdings" panose="05000000000000000000" pitchFamily="2" charset="2"/>
              <a:buChar char="Ø"/>
            </a:pPr>
            <a:r>
              <a:rPr lang="en-US" sz="1800" dirty="0">
                <a:solidFill>
                  <a:srgbClr val="C00000"/>
                </a:solidFill>
                <a:latin typeface="Google Sans"/>
              </a:rPr>
              <a:t>gender </a:t>
            </a:r>
          </a:p>
          <a:p>
            <a:pPr marL="285750" indent="-285750" algn="just">
              <a:buFont typeface="Wingdings" panose="05000000000000000000" pitchFamily="2" charset="2"/>
              <a:buChar char="Ø"/>
            </a:pPr>
            <a:r>
              <a:rPr lang="en-US" sz="1800" b="0" i="0" dirty="0">
                <a:solidFill>
                  <a:srgbClr val="C00000"/>
                </a:solidFill>
                <a:effectLst/>
                <a:latin typeface="Google Sans"/>
              </a:rPr>
              <a:t>genetic information</a:t>
            </a:r>
            <a:endParaRPr lang="it-IT" dirty="0">
              <a:solidFill>
                <a:srgbClr val="C00000"/>
              </a:solidFill>
            </a:endParaRPr>
          </a:p>
        </p:txBody>
      </p:sp>
    </p:spTree>
    <p:extLst>
      <p:ext uri="{BB962C8B-B14F-4D97-AF65-F5344CB8AC3E}">
        <p14:creationId xmlns:p14="http://schemas.microsoft.com/office/powerpoint/2010/main" val="3213206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C84BF-D925-A7A0-85CC-6AD13DD85878}"/>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0E94B51D-0917-450B-9DFB-3C3B17640EA2}"/>
              </a:ext>
            </a:extLst>
          </p:cNvPr>
          <p:cNvPicPr>
            <a:picLocks noChangeAspect="1"/>
          </p:cNvPicPr>
          <p:nvPr/>
        </p:nvPicPr>
        <p:blipFill>
          <a:blip r:embed="rId2"/>
          <a:stretch>
            <a:fillRect/>
          </a:stretch>
        </p:blipFill>
        <p:spPr>
          <a:xfrm>
            <a:off x="5273040" y="1182781"/>
            <a:ext cx="6757101" cy="5000386"/>
          </a:xfrm>
          <a:prstGeom prst="rect">
            <a:avLst/>
          </a:prstGeom>
        </p:spPr>
      </p:pic>
      <p:grpSp>
        <p:nvGrpSpPr>
          <p:cNvPr id="7" name="Gruppo 6">
            <a:extLst>
              <a:ext uri="{FF2B5EF4-FFF2-40B4-BE49-F238E27FC236}">
                <a16:creationId xmlns:a16="http://schemas.microsoft.com/office/drawing/2014/main" id="{5F15F1BF-1674-78B2-8954-724B76E528E5}"/>
              </a:ext>
            </a:extLst>
          </p:cNvPr>
          <p:cNvGrpSpPr/>
          <p:nvPr/>
        </p:nvGrpSpPr>
        <p:grpSpPr>
          <a:xfrm>
            <a:off x="0" y="169360"/>
            <a:ext cx="5364479" cy="2563679"/>
            <a:chOff x="5984240" y="3429000"/>
            <a:chExt cx="6310361" cy="2504209"/>
          </a:xfrm>
        </p:grpSpPr>
        <p:pic>
          <p:nvPicPr>
            <p:cNvPr id="4" name="Immagine 3">
              <a:extLst>
                <a:ext uri="{FF2B5EF4-FFF2-40B4-BE49-F238E27FC236}">
                  <a16:creationId xmlns:a16="http://schemas.microsoft.com/office/drawing/2014/main" id="{A9C5AD3D-8EBF-0270-2DD1-E53827C2C072}"/>
                </a:ext>
              </a:extLst>
            </p:cNvPr>
            <p:cNvPicPr>
              <a:picLocks noChangeAspect="1"/>
            </p:cNvPicPr>
            <p:nvPr/>
          </p:nvPicPr>
          <p:blipFill>
            <a:blip r:embed="rId3"/>
            <a:stretch>
              <a:fillRect/>
            </a:stretch>
          </p:blipFill>
          <p:spPr>
            <a:xfrm>
              <a:off x="5984240" y="3429000"/>
              <a:ext cx="6310361" cy="2504209"/>
            </a:xfrm>
            <a:prstGeom prst="rect">
              <a:avLst/>
            </a:prstGeom>
          </p:spPr>
        </p:pic>
        <p:sp>
          <p:nvSpPr>
            <p:cNvPr id="6" name="CasellaDiTesto 5">
              <a:extLst>
                <a:ext uri="{FF2B5EF4-FFF2-40B4-BE49-F238E27FC236}">
                  <a16:creationId xmlns:a16="http://schemas.microsoft.com/office/drawing/2014/main" id="{997D75E1-ABD0-DE82-91DE-6354F39ED090}"/>
                </a:ext>
              </a:extLst>
            </p:cNvPr>
            <p:cNvSpPr txBox="1"/>
            <p:nvPr/>
          </p:nvSpPr>
          <p:spPr>
            <a:xfrm>
              <a:off x="6500037" y="3917521"/>
              <a:ext cx="1587658" cy="300637"/>
            </a:xfrm>
            <a:prstGeom prst="rect">
              <a:avLst/>
            </a:prstGeom>
            <a:noFill/>
          </p:spPr>
          <p:txBody>
            <a:bodyPr wrap="square">
              <a:spAutoFit/>
            </a:bodyPr>
            <a:lstStyle/>
            <a:p>
              <a:r>
                <a:rPr lang="it-IT" sz="1400" b="1" i="0" u="none" strike="noStrike" baseline="0" dirty="0">
                  <a:latin typeface="URWPalladioL-Bold"/>
                </a:rPr>
                <a:t>2025</a:t>
              </a:r>
              <a:r>
                <a:rPr lang="it-IT" sz="1400" b="0" i="0" u="none" strike="noStrike" baseline="0" dirty="0">
                  <a:latin typeface="URWPalladioL-Roma"/>
                </a:rPr>
                <a:t>, </a:t>
              </a:r>
              <a:r>
                <a:rPr lang="it-IT" sz="1400" b="0" i="0" u="none" strike="noStrike" baseline="0" dirty="0">
                  <a:latin typeface="URWPalladioL-Ital"/>
                </a:rPr>
                <a:t>17</a:t>
              </a:r>
              <a:r>
                <a:rPr lang="it-IT" sz="1400" b="0" i="0" u="none" strike="noStrike" baseline="0" dirty="0">
                  <a:latin typeface="URWPalladioL-Roma"/>
                </a:rPr>
                <a:t>, 190</a:t>
              </a:r>
              <a:endParaRPr lang="it-IT" sz="1400" dirty="0"/>
            </a:p>
          </p:txBody>
        </p:sp>
      </p:grpSp>
      <p:sp>
        <p:nvSpPr>
          <p:cNvPr id="2" name="Rettangolo 1">
            <a:extLst>
              <a:ext uri="{FF2B5EF4-FFF2-40B4-BE49-F238E27FC236}">
                <a16:creationId xmlns:a16="http://schemas.microsoft.com/office/drawing/2014/main" id="{A18BCF2C-23E7-B82C-90CB-73CEE44F1FF2}"/>
              </a:ext>
            </a:extLst>
          </p:cNvPr>
          <p:cNvSpPr/>
          <p:nvPr/>
        </p:nvSpPr>
        <p:spPr>
          <a:xfrm>
            <a:off x="5364478" y="3515360"/>
            <a:ext cx="6665663" cy="166624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87467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0BFEC-4065-8FE2-5A4E-C26352E88AF5}"/>
            </a:ext>
          </a:extLst>
        </p:cNvPr>
        <p:cNvGrpSpPr/>
        <p:nvPr/>
      </p:nvGrpSpPr>
      <p:grpSpPr>
        <a:xfrm>
          <a:off x="0" y="0"/>
          <a:ext cx="0" cy="0"/>
          <a:chOff x="0" y="0"/>
          <a:chExt cx="0" cy="0"/>
        </a:xfrm>
      </p:grpSpPr>
      <p:grpSp>
        <p:nvGrpSpPr>
          <p:cNvPr id="14" name="Gruppo 13">
            <a:extLst>
              <a:ext uri="{FF2B5EF4-FFF2-40B4-BE49-F238E27FC236}">
                <a16:creationId xmlns:a16="http://schemas.microsoft.com/office/drawing/2014/main" id="{FFCF36E1-8050-D5BE-884E-00881C87B42F}"/>
              </a:ext>
            </a:extLst>
          </p:cNvPr>
          <p:cNvGrpSpPr/>
          <p:nvPr/>
        </p:nvGrpSpPr>
        <p:grpSpPr>
          <a:xfrm>
            <a:off x="0" y="96093"/>
            <a:ext cx="5477639" cy="2588479"/>
            <a:chOff x="242614" y="276681"/>
            <a:chExt cx="5477639" cy="2588479"/>
          </a:xfrm>
        </p:grpSpPr>
        <p:pic>
          <p:nvPicPr>
            <p:cNvPr id="3" name="Immagine 2">
              <a:extLst>
                <a:ext uri="{FF2B5EF4-FFF2-40B4-BE49-F238E27FC236}">
                  <a16:creationId xmlns:a16="http://schemas.microsoft.com/office/drawing/2014/main" id="{D7E3F47B-1D2D-E1FD-C90C-433C65E22495}"/>
                </a:ext>
              </a:extLst>
            </p:cNvPr>
            <p:cNvPicPr>
              <a:picLocks noChangeAspect="1"/>
            </p:cNvPicPr>
            <p:nvPr/>
          </p:nvPicPr>
          <p:blipFill>
            <a:blip r:embed="rId2"/>
            <a:stretch>
              <a:fillRect/>
            </a:stretch>
          </p:blipFill>
          <p:spPr>
            <a:xfrm>
              <a:off x="242614" y="712210"/>
              <a:ext cx="5477639" cy="2152950"/>
            </a:xfrm>
            <a:prstGeom prst="rect">
              <a:avLst/>
            </a:prstGeom>
          </p:spPr>
        </p:pic>
        <p:pic>
          <p:nvPicPr>
            <p:cNvPr id="5" name="Immagine 4">
              <a:extLst>
                <a:ext uri="{FF2B5EF4-FFF2-40B4-BE49-F238E27FC236}">
                  <a16:creationId xmlns:a16="http://schemas.microsoft.com/office/drawing/2014/main" id="{493760BB-F324-33E4-7D71-7B99CBEFF53C}"/>
                </a:ext>
              </a:extLst>
            </p:cNvPr>
            <p:cNvPicPr>
              <a:picLocks noChangeAspect="1"/>
            </p:cNvPicPr>
            <p:nvPr/>
          </p:nvPicPr>
          <p:blipFill>
            <a:blip r:embed="rId3"/>
            <a:stretch>
              <a:fillRect/>
            </a:stretch>
          </p:blipFill>
          <p:spPr>
            <a:xfrm>
              <a:off x="242614" y="276681"/>
              <a:ext cx="2896004" cy="523948"/>
            </a:xfrm>
            <a:prstGeom prst="rect">
              <a:avLst/>
            </a:prstGeom>
          </p:spPr>
        </p:pic>
        <p:sp>
          <p:nvSpPr>
            <p:cNvPr id="7" name="CasellaDiTesto 6">
              <a:extLst>
                <a:ext uri="{FF2B5EF4-FFF2-40B4-BE49-F238E27FC236}">
                  <a16:creationId xmlns:a16="http://schemas.microsoft.com/office/drawing/2014/main" id="{7B8B317F-D49E-E28D-0578-323B8C2B8E08}"/>
                </a:ext>
              </a:extLst>
            </p:cNvPr>
            <p:cNvSpPr txBox="1"/>
            <p:nvPr/>
          </p:nvSpPr>
          <p:spPr>
            <a:xfrm>
              <a:off x="2991593" y="404789"/>
              <a:ext cx="2017287" cy="307777"/>
            </a:xfrm>
            <a:prstGeom prst="rect">
              <a:avLst/>
            </a:prstGeom>
            <a:noFill/>
          </p:spPr>
          <p:txBody>
            <a:bodyPr wrap="square">
              <a:spAutoFit/>
            </a:bodyPr>
            <a:lstStyle/>
            <a:p>
              <a:r>
                <a:rPr lang="it-IT" sz="1400" b="1" dirty="0"/>
                <a:t>2024, </a:t>
              </a:r>
              <a:r>
                <a:rPr lang="it-IT" sz="1400" dirty="0"/>
                <a:t>11:1374834</a:t>
              </a:r>
            </a:p>
          </p:txBody>
        </p:sp>
      </p:grpSp>
      <p:sp>
        <p:nvSpPr>
          <p:cNvPr id="9" name="CasellaDiTesto 8">
            <a:extLst>
              <a:ext uri="{FF2B5EF4-FFF2-40B4-BE49-F238E27FC236}">
                <a16:creationId xmlns:a16="http://schemas.microsoft.com/office/drawing/2014/main" id="{F951C877-0C2C-0910-1F7A-C3A66ADF0B91}"/>
              </a:ext>
            </a:extLst>
          </p:cNvPr>
          <p:cNvSpPr txBox="1"/>
          <p:nvPr/>
        </p:nvSpPr>
        <p:spPr>
          <a:xfrm>
            <a:off x="235793" y="4450636"/>
            <a:ext cx="5148291" cy="1323439"/>
          </a:xfrm>
          <a:prstGeom prst="rect">
            <a:avLst/>
          </a:prstGeom>
          <a:noFill/>
        </p:spPr>
        <p:txBody>
          <a:bodyPr wrap="square">
            <a:spAutoFit/>
          </a:bodyPr>
          <a:lstStyle/>
          <a:p>
            <a:pPr algn="just"/>
            <a:r>
              <a:rPr lang="en-US" sz="1600" b="1" dirty="0"/>
              <a:t>Objective: </a:t>
            </a:r>
            <a:r>
              <a:rPr lang="en-US" sz="1600" dirty="0"/>
              <a:t>To evaluate the potential of personalized AI generated weight-loss diet plans for clinical applications by employing a survey-based assessment conducted by experts in the fields of obesity medicine and clinical nutrition.</a:t>
            </a:r>
            <a:endParaRPr lang="it-IT" sz="1600" dirty="0"/>
          </a:p>
        </p:txBody>
      </p:sp>
      <p:sp>
        <p:nvSpPr>
          <p:cNvPr id="11" name="CasellaDiTesto 10">
            <a:extLst>
              <a:ext uri="{FF2B5EF4-FFF2-40B4-BE49-F238E27FC236}">
                <a16:creationId xmlns:a16="http://schemas.microsoft.com/office/drawing/2014/main" id="{F811DEB3-C136-B06B-502D-F71BA6AE7183}"/>
              </a:ext>
            </a:extLst>
          </p:cNvPr>
          <p:cNvSpPr txBox="1"/>
          <p:nvPr/>
        </p:nvSpPr>
        <p:spPr>
          <a:xfrm>
            <a:off x="235793" y="3397308"/>
            <a:ext cx="5148291" cy="830997"/>
          </a:xfrm>
          <a:prstGeom prst="rect">
            <a:avLst/>
          </a:prstGeom>
          <a:noFill/>
        </p:spPr>
        <p:txBody>
          <a:bodyPr wrap="square">
            <a:spAutoFit/>
          </a:bodyPr>
          <a:lstStyle/>
          <a:p>
            <a:pPr algn="just"/>
            <a:r>
              <a:rPr lang="en-US" sz="1600" b="1" dirty="0"/>
              <a:t>Design, setting, and participants:</a:t>
            </a:r>
            <a:r>
              <a:rPr lang="en-US" sz="1600" dirty="0"/>
              <a:t> ChatGPT (4.0) was used to create weight loss diet plans and selected two control diet plans for comparison.</a:t>
            </a:r>
            <a:endParaRPr lang="it-IT" sz="1600" dirty="0"/>
          </a:p>
        </p:txBody>
      </p:sp>
      <p:sp>
        <p:nvSpPr>
          <p:cNvPr id="13" name="CasellaDiTesto 12">
            <a:extLst>
              <a:ext uri="{FF2B5EF4-FFF2-40B4-BE49-F238E27FC236}">
                <a16:creationId xmlns:a16="http://schemas.microsoft.com/office/drawing/2014/main" id="{DED0CC31-D2DF-6FB6-431A-53F89E7564CF}"/>
              </a:ext>
            </a:extLst>
          </p:cNvPr>
          <p:cNvSpPr txBox="1"/>
          <p:nvPr/>
        </p:nvSpPr>
        <p:spPr>
          <a:xfrm>
            <a:off x="5798393" y="3566585"/>
            <a:ext cx="5138131" cy="1323439"/>
          </a:xfrm>
          <a:prstGeom prst="rect">
            <a:avLst/>
          </a:prstGeom>
          <a:noFill/>
        </p:spPr>
        <p:txBody>
          <a:bodyPr wrap="square">
            <a:spAutoFit/>
          </a:bodyPr>
          <a:lstStyle/>
          <a:p>
            <a:pPr algn="just"/>
            <a:r>
              <a:rPr lang="en-US" sz="1600" b="1" dirty="0"/>
              <a:t>Main outcomes and measures: </a:t>
            </a:r>
            <a:r>
              <a:rPr lang="en-US" sz="1600" dirty="0"/>
              <a:t>The primary outcomes measured included the indistinguishability of the AI diet plan from human-created plans, and the potential of personalized AI-generated diet plans for real-world clinical applications.</a:t>
            </a:r>
            <a:endParaRPr lang="it-IT" sz="1600" dirty="0"/>
          </a:p>
        </p:txBody>
      </p:sp>
      <p:pic>
        <p:nvPicPr>
          <p:cNvPr id="1026" name="Picture 2" descr="Decoding AI-Powered Diet Planning: The Pros and Cons">
            <a:extLst>
              <a:ext uri="{FF2B5EF4-FFF2-40B4-BE49-F238E27FC236}">
                <a16:creationId xmlns:a16="http://schemas.microsoft.com/office/drawing/2014/main" id="{FFFE7769-BA43-CB5D-E57C-0DAF0C1F7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972" y="357026"/>
            <a:ext cx="4142282" cy="260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878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038A7-0BEA-B132-6273-9CFAAA14E0C7}"/>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3FC2AAC0-4E51-493B-9654-804DEFC301F8}"/>
              </a:ext>
            </a:extLst>
          </p:cNvPr>
          <p:cNvPicPr>
            <a:picLocks noChangeAspect="1"/>
          </p:cNvPicPr>
          <p:nvPr/>
        </p:nvPicPr>
        <p:blipFill>
          <a:blip r:embed="rId2"/>
          <a:stretch>
            <a:fillRect/>
          </a:stretch>
        </p:blipFill>
        <p:spPr>
          <a:xfrm>
            <a:off x="0" y="252263"/>
            <a:ext cx="11965070" cy="5277587"/>
          </a:xfrm>
          <a:prstGeom prst="rect">
            <a:avLst/>
          </a:prstGeom>
        </p:spPr>
      </p:pic>
      <p:sp>
        <p:nvSpPr>
          <p:cNvPr id="6" name="CasellaDiTesto 5">
            <a:extLst>
              <a:ext uri="{FF2B5EF4-FFF2-40B4-BE49-F238E27FC236}">
                <a16:creationId xmlns:a16="http://schemas.microsoft.com/office/drawing/2014/main" id="{BD0EF8F9-C125-C411-2502-143D54435695}"/>
              </a:ext>
            </a:extLst>
          </p:cNvPr>
          <p:cNvSpPr txBox="1"/>
          <p:nvPr/>
        </p:nvSpPr>
        <p:spPr>
          <a:xfrm>
            <a:off x="172720" y="5608328"/>
            <a:ext cx="11965070" cy="923330"/>
          </a:xfrm>
          <a:prstGeom prst="rect">
            <a:avLst/>
          </a:prstGeom>
          <a:noFill/>
        </p:spPr>
        <p:txBody>
          <a:bodyPr wrap="square">
            <a:spAutoFit/>
          </a:bodyPr>
          <a:lstStyle/>
          <a:p>
            <a:r>
              <a:rPr lang="en-US" dirty="0">
                <a:solidFill>
                  <a:srgbClr val="002060"/>
                </a:solidFill>
              </a:rPr>
              <a:t>The 67 respondents who completed the weight loss diet plan comparison did not show significant differences across the three diet plans in any evaluation category, including in the overall evaluation score. </a:t>
            </a:r>
          </a:p>
          <a:p>
            <a:r>
              <a:rPr lang="en-US" dirty="0">
                <a:solidFill>
                  <a:srgbClr val="002060"/>
                </a:solidFill>
              </a:rPr>
              <a:t>Of the 67 experts, 53 (79.1%) reported being unable to distinguish which diet plan was AI-generated.</a:t>
            </a:r>
            <a:endParaRPr lang="it-IT" dirty="0">
              <a:solidFill>
                <a:srgbClr val="002060"/>
              </a:solidFill>
            </a:endParaRPr>
          </a:p>
        </p:txBody>
      </p:sp>
    </p:spTree>
    <p:extLst>
      <p:ext uri="{BB962C8B-B14F-4D97-AF65-F5344CB8AC3E}">
        <p14:creationId xmlns:p14="http://schemas.microsoft.com/office/powerpoint/2010/main" val="1117914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E6CFD-ECE5-AA8A-F5D7-1CE139D44679}"/>
            </a:ext>
          </a:extLst>
        </p:cNvPr>
        <p:cNvGrpSpPr/>
        <p:nvPr/>
      </p:nvGrpSpPr>
      <p:grpSpPr>
        <a:xfrm>
          <a:off x="0" y="0"/>
          <a:ext cx="0" cy="0"/>
          <a:chOff x="0" y="0"/>
          <a:chExt cx="0" cy="0"/>
        </a:xfrm>
      </p:grpSpPr>
      <p:pic>
        <p:nvPicPr>
          <p:cNvPr id="2050" name="Picture 2" descr="AI in Personalized Nutrition: Comprehensive Overview and Real-World  Applications | by Preeti | Medium">
            <a:extLst>
              <a:ext uri="{FF2B5EF4-FFF2-40B4-BE49-F238E27FC236}">
                <a16:creationId xmlns:a16="http://schemas.microsoft.com/office/drawing/2014/main" id="{A8F53499-85A7-7117-6564-689CAA707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74382AA-8F93-4B91-8109-7407624D5D1A}"/>
              </a:ext>
            </a:extLst>
          </p:cNvPr>
          <p:cNvSpPr txBox="1"/>
          <p:nvPr/>
        </p:nvSpPr>
        <p:spPr>
          <a:xfrm>
            <a:off x="5974614" y="1910061"/>
            <a:ext cx="6817358" cy="1384995"/>
          </a:xfrm>
          <a:prstGeom prst="rect">
            <a:avLst/>
          </a:prstGeom>
          <a:noFill/>
          <a:ln w="28575">
            <a:noFill/>
          </a:ln>
        </p:spPr>
        <p:txBody>
          <a:bodyPr wrap="square">
            <a:spAutoFit/>
          </a:bodyPr>
          <a:lstStyle/>
          <a:p>
            <a:pPr algn="ctr"/>
            <a:r>
              <a:rPr lang="it-IT" sz="3200" b="1" i="0" u="none" strike="noStrike" baseline="0">
                <a:solidFill>
                  <a:srgbClr val="002060"/>
                </a:solidFill>
                <a:latin typeface="Myriad Pro Cond"/>
              </a:rPr>
              <a:t>Application of Artificial Intelligence in Nutrition</a:t>
            </a:r>
          </a:p>
          <a:p>
            <a:pPr algn="ctr"/>
            <a:endParaRPr lang="it-IT" sz="2000" dirty="0">
              <a:solidFill>
                <a:srgbClr val="C00000"/>
              </a:solidFill>
            </a:endParaRPr>
          </a:p>
        </p:txBody>
      </p:sp>
      <p:sp>
        <p:nvSpPr>
          <p:cNvPr id="4" name="CasellaDiTesto 3">
            <a:extLst>
              <a:ext uri="{FF2B5EF4-FFF2-40B4-BE49-F238E27FC236}">
                <a16:creationId xmlns:a16="http://schemas.microsoft.com/office/drawing/2014/main" id="{497EA503-E465-8343-D481-C67B7349CE10}"/>
              </a:ext>
            </a:extLst>
          </p:cNvPr>
          <p:cNvSpPr txBox="1"/>
          <p:nvPr/>
        </p:nvSpPr>
        <p:spPr>
          <a:xfrm>
            <a:off x="7109460" y="3092996"/>
            <a:ext cx="6395720" cy="923330"/>
          </a:xfrm>
          <a:prstGeom prst="rect">
            <a:avLst/>
          </a:prstGeom>
          <a:noFill/>
        </p:spPr>
        <p:txBody>
          <a:bodyPr wrap="square">
            <a:spAutoFit/>
          </a:bodyPr>
          <a:lstStyle/>
          <a:p>
            <a:pPr marL="457200" indent="-457200" algn="just">
              <a:buFont typeface="Wingdings" panose="05000000000000000000" pitchFamily="2" charset="2"/>
              <a:buChar char="v"/>
            </a:pPr>
            <a:r>
              <a:rPr lang="it-IT" sz="1800" dirty="0">
                <a:solidFill>
                  <a:srgbClr val="C00000"/>
                </a:solidFill>
                <a:latin typeface="Myriad Pro Cond"/>
              </a:rPr>
              <a:t>Dietary assessment</a:t>
            </a:r>
          </a:p>
          <a:p>
            <a:pPr marL="457200" indent="-457200" algn="just">
              <a:buFont typeface="Wingdings" panose="05000000000000000000" pitchFamily="2" charset="2"/>
              <a:buChar char="v"/>
            </a:pPr>
            <a:r>
              <a:rPr lang="it-IT" sz="1800" dirty="0">
                <a:solidFill>
                  <a:srgbClr val="C00000"/>
                </a:solidFill>
                <a:latin typeface="Myriad Pro Cond"/>
              </a:rPr>
              <a:t>Personalized Nutrition and Diet Planning</a:t>
            </a:r>
          </a:p>
          <a:p>
            <a:pPr marL="457200" indent="-457200" algn="just">
              <a:buFont typeface="Wingdings" panose="05000000000000000000" pitchFamily="2" charset="2"/>
              <a:buChar char="v"/>
            </a:pPr>
            <a:r>
              <a:rPr lang="it-IT" sz="1800" b="1" dirty="0">
                <a:solidFill>
                  <a:srgbClr val="C00000"/>
                </a:solidFill>
                <a:effectLst>
                  <a:outerShdw blurRad="38100" dist="38100" dir="2700000" algn="tl">
                    <a:srgbClr val="000000">
                      <a:alpha val="43137"/>
                    </a:srgbClr>
                  </a:outerShdw>
                </a:effectLst>
                <a:latin typeface="Myriad Pro Cond"/>
              </a:rPr>
              <a:t>Nutrition Practice and Research</a:t>
            </a:r>
            <a:endParaRPr lang="it-IT"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7150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4F005-2F5B-E4E0-6C5D-96B6F5BBE6D7}"/>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690F062B-B32B-ED2D-5E56-55BF318FBE8C}"/>
              </a:ext>
            </a:extLst>
          </p:cNvPr>
          <p:cNvPicPr>
            <a:picLocks noChangeAspect="1"/>
          </p:cNvPicPr>
          <p:nvPr/>
        </p:nvPicPr>
        <p:blipFill>
          <a:blip r:embed="rId2"/>
          <a:srcRect t="5532"/>
          <a:stretch/>
        </p:blipFill>
        <p:spPr>
          <a:xfrm>
            <a:off x="203200" y="1097280"/>
            <a:ext cx="7660147" cy="5319994"/>
          </a:xfrm>
          <a:prstGeom prst="rect">
            <a:avLst/>
          </a:prstGeom>
        </p:spPr>
      </p:pic>
      <p:sp>
        <p:nvSpPr>
          <p:cNvPr id="6" name="Title 1">
            <a:extLst>
              <a:ext uri="{FF2B5EF4-FFF2-40B4-BE49-F238E27FC236}">
                <a16:creationId xmlns:a16="http://schemas.microsoft.com/office/drawing/2014/main" id="{A99F4D8D-C077-4788-FC25-FA2627DF938B}"/>
              </a:ext>
            </a:extLst>
          </p:cNvPr>
          <p:cNvSpPr>
            <a:spLocks noGrp="1"/>
          </p:cNvSpPr>
          <p:nvPr>
            <p:ph type="title"/>
          </p:nvPr>
        </p:nvSpPr>
        <p:spPr>
          <a:xfrm>
            <a:off x="2192020" y="206037"/>
            <a:ext cx="8465820" cy="600075"/>
          </a:xfrm>
        </p:spPr>
        <p:txBody>
          <a:bodyPr>
            <a:normAutofit fontScale="90000"/>
          </a:bodyPr>
          <a:lstStyle/>
          <a:p>
            <a:r>
              <a:rPr b="1" dirty="0">
                <a:solidFill>
                  <a:srgbClr val="002060"/>
                </a:solidFill>
              </a:rPr>
              <a:t>A</a:t>
            </a:r>
            <a:r>
              <a:rPr lang="it-IT" b="1" dirty="0">
                <a:solidFill>
                  <a:srgbClr val="002060"/>
                </a:solidFill>
              </a:rPr>
              <a:t>pplication of </a:t>
            </a:r>
            <a:r>
              <a:rPr b="1" dirty="0">
                <a:solidFill>
                  <a:srgbClr val="002060"/>
                </a:solidFill>
              </a:rPr>
              <a:t>AI in </a:t>
            </a:r>
            <a:r>
              <a:rPr lang="it-IT" b="1" dirty="0">
                <a:solidFill>
                  <a:srgbClr val="002060"/>
                </a:solidFill>
              </a:rPr>
              <a:t>Clinical </a:t>
            </a:r>
            <a:r>
              <a:rPr b="1" dirty="0">
                <a:solidFill>
                  <a:srgbClr val="002060"/>
                </a:solidFill>
              </a:rPr>
              <a:t>Nutrition</a:t>
            </a:r>
          </a:p>
        </p:txBody>
      </p:sp>
      <p:cxnSp>
        <p:nvCxnSpPr>
          <p:cNvPr id="8" name="Connettore diritto 7">
            <a:extLst>
              <a:ext uri="{FF2B5EF4-FFF2-40B4-BE49-F238E27FC236}">
                <a16:creationId xmlns:a16="http://schemas.microsoft.com/office/drawing/2014/main" id="{0FC72913-6588-5748-C8EA-C3E906C613EE}"/>
              </a:ext>
            </a:extLst>
          </p:cNvPr>
          <p:cNvCxnSpPr/>
          <p:nvPr/>
        </p:nvCxnSpPr>
        <p:spPr>
          <a:xfrm>
            <a:off x="3952240" y="1615440"/>
            <a:ext cx="3096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 name="Connettore diritto 8">
            <a:extLst>
              <a:ext uri="{FF2B5EF4-FFF2-40B4-BE49-F238E27FC236}">
                <a16:creationId xmlns:a16="http://schemas.microsoft.com/office/drawing/2014/main" id="{EEDB7013-4C60-2863-2445-39F535BAB497}"/>
              </a:ext>
            </a:extLst>
          </p:cNvPr>
          <p:cNvCxnSpPr/>
          <p:nvPr/>
        </p:nvCxnSpPr>
        <p:spPr>
          <a:xfrm>
            <a:off x="3952240" y="1778000"/>
            <a:ext cx="3708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Connettore diritto 9">
            <a:extLst>
              <a:ext uri="{FF2B5EF4-FFF2-40B4-BE49-F238E27FC236}">
                <a16:creationId xmlns:a16="http://schemas.microsoft.com/office/drawing/2014/main" id="{593E6524-FF02-DDCE-71B4-FEA067B6C196}"/>
              </a:ext>
            </a:extLst>
          </p:cNvPr>
          <p:cNvCxnSpPr/>
          <p:nvPr/>
        </p:nvCxnSpPr>
        <p:spPr>
          <a:xfrm>
            <a:off x="3952240" y="1940560"/>
            <a:ext cx="3564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Connettore diritto 10">
            <a:extLst>
              <a:ext uri="{FF2B5EF4-FFF2-40B4-BE49-F238E27FC236}">
                <a16:creationId xmlns:a16="http://schemas.microsoft.com/office/drawing/2014/main" id="{1E551A57-B72F-807A-B3F7-3E3069551700}"/>
              </a:ext>
            </a:extLst>
          </p:cNvPr>
          <p:cNvCxnSpPr/>
          <p:nvPr/>
        </p:nvCxnSpPr>
        <p:spPr>
          <a:xfrm>
            <a:off x="3952240" y="2113280"/>
            <a:ext cx="3708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Connettore diritto 11">
            <a:extLst>
              <a:ext uri="{FF2B5EF4-FFF2-40B4-BE49-F238E27FC236}">
                <a16:creationId xmlns:a16="http://schemas.microsoft.com/office/drawing/2014/main" id="{9E3F66B6-5A02-47A5-2A08-255183D5A4E9}"/>
              </a:ext>
            </a:extLst>
          </p:cNvPr>
          <p:cNvCxnSpPr/>
          <p:nvPr/>
        </p:nvCxnSpPr>
        <p:spPr>
          <a:xfrm>
            <a:off x="3952240" y="2275840"/>
            <a:ext cx="3492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 name="Connettore diritto 12">
            <a:extLst>
              <a:ext uri="{FF2B5EF4-FFF2-40B4-BE49-F238E27FC236}">
                <a16:creationId xmlns:a16="http://schemas.microsoft.com/office/drawing/2014/main" id="{691C5D4E-9B49-D9E2-F23E-5BE2EF289AA8}"/>
              </a:ext>
            </a:extLst>
          </p:cNvPr>
          <p:cNvCxnSpPr/>
          <p:nvPr/>
        </p:nvCxnSpPr>
        <p:spPr>
          <a:xfrm>
            <a:off x="3952240" y="2448560"/>
            <a:ext cx="576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0DFF5704-0DBC-6415-6681-330E228BD22F}"/>
              </a:ext>
            </a:extLst>
          </p:cNvPr>
          <p:cNvCxnSpPr/>
          <p:nvPr/>
        </p:nvCxnSpPr>
        <p:spPr>
          <a:xfrm>
            <a:off x="3952240" y="5984240"/>
            <a:ext cx="3708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Connettore diritto 14">
            <a:extLst>
              <a:ext uri="{FF2B5EF4-FFF2-40B4-BE49-F238E27FC236}">
                <a16:creationId xmlns:a16="http://schemas.microsoft.com/office/drawing/2014/main" id="{73812478-8140-5C84-8D8F-91374D8544BF}"/>
              </a:ext>
            </a:extLst>
          </p:cNvPr>
          <p:cNvCxnSpPr/>
          <p:nvPr/>
        </p:nvCxnSpPr>
        <p:spPr>
          <a:xfrm>
            <a:off x="3952240" y="6156960"/>
            <a:ext cx="3708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Connettore diritto 15">
            <a:extLst>
              <a:ext uri="{FF2B5EF4-FFF2-40B4-BE49-F238E27FC236}">
                <a16:creationId xmlns:a16="http://schemas.microsoft.com/office/drawing/2014/main" id="{9C0D5194-72BB-2F37-60F3-B6D3888EBAEB}"/>
              </a:ext>
            </a:extLst>
          </p:cNvPr>
          <p:cNvCxnSpPr/>
          <p:nvPr/>
        </p:nvCxnSpPr>
        <p:spPr>
          <a:xfrm>
            <a:off x="3952240" y="6319520"/>
            <a:ext cx="2016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7170" name="Picture 2" descr="Il Futuro dell'Intelligenza artificiale nella professione del  Dietista-Nutrizionista&quot;">
            <a:extLst>
              <a:ext uri="{FF2B5EF4-FFF2-40B4-BE49-F238E27FC236}">
                <a16:creationId xmlns:a16="http://schemas.microsoft.com/office/drawing/2014/main" id="{4407AF23-D5CE-F302-F5DA-588CDC551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601" y="1615440"/>
            <a:ext cx="4013199" cy="401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520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46822-DEB0-07C5-276D-A9FB1B4D665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7CA6E57-DABF-06D0-D2DD-9FABA6DB89B2}"/>
              </a:ext>
            </a:extLst>
          </p:cNvPr>
          <p:cNvSpPr>
            <a:spLocks noGrp="1"/>
          </p:cNvSpPr>
          <p:nvPr>
            <p:ph type="title"/>
          </p:nvPr>
        </p:nvSpPr>
        <p:spPr>
          <a:xfrm>
            <a:off x="2192020" y="206037"/>
            <a:ext cx="8465820" cy="600075"/>
          </a:xfrm>
        </p:spPr>
        <p:txBody>
          <a:bodyPr>
            <a:normAutofit fontScale="90000"/>
          </a:bodyPr>
          <a:lstStyle/>
          <a:p>
            <a:r>
              <a:rPr b="1" dirty="0">
                <a:solidFill>
                  <a:srgbClr val="002060"/>
                </a:solidFill>
              </a:rPr>
              <a:t>A</a:t>
            </a:r>
            <a:r>
              <a:rPr lang="it-IT" b="1" dirty="0">
                <a:solidFill>
                  <a:srgbClr val="002060"/>
                </a:solidFill>
              </a:rPr>
              <a:t>pplication of </a:t>
            </a:r>
            <a:r>
              <a:rPr b="1" dirty="0">
                <a:solidFill>
                  <a:srgbClr val="002060"/>
                </a:solidFill>
              </a:rPr>
              <a:t>AI in </a:t>
            </a:r>
            <a:r>
              <a:rPr lang="it-IT" b="1" dirty="0">
                <a:solidFill>
                  <a:srgbClr val="002060"/>
                </a:solidFill>
              </a:rPr>
              <a:t>Clinical </a:t>
            </a:r>
            <a:r>
              <a:rPr b="1" dirty="0">
                <a:solidFill>
                  <a:srgbClr val="002060"/>
                </a:solidFill>
              </a:rPr>
              <a:t>Nutrition</a:t>
            </a:r>
          </a:p>
        </p:txBody>
      </p:sp>
      <p:pic>
        <p:nvPicPr>
          <p:cNvPr id="8" name="Immagine 7">
            <a:extLst>
              <a:ext uri="{FF2B5EF4-FFF2-40B4-BE49-F238E27FC236}">
                <a16:creationId xmlns:a16="http://schemas.microsoft.com/office/drawing/2014/main" id="{A5CEBA7B-96A3-79CE-4525-A9AA82C71F10}"/>
              </a:ext>
            </a:extLst>
          </p:cNvPr>
          <p:cNvPicPr>
            <a:picLocks noChangeAspect="1"/>
          </p:cNvPicPr>
          <p:nvPr/>
        </p:nvPicPr>
        <p:blipFill>
          <a:blip r:embed="rId2"/>
          <a:srcRect t="4266" b="35648"/>
          <a:stretch/>
        </p:blipFill>
        <p:spPr>
          <a:xfrm>
            <a:off x="0" y="1493463"/>
            <a:ext cx="7473936" cy="4196194"/>
          </a:xfrm>
          <a:prstGeom prst="rect">
            <a:avLst/>
          </a:prstGeom>
        </p:spPr>
      </p:pic>
      <p:cxnSp>
        <p:nvCxnSpPr>
          <p:cNvPr id="9" name="Connettore diritto 8">
            <a:extLst>
              <a:ext uri="{FF2B5EF4-FFF2-40B4-BE49-F238E27FC236}">
                <a16:creationId xmlns:a16="http://schemas.microsoft.com/office/drawing/2014/main" id="{FA5D4EF5-167D-10F2-FB2E-CFF2735909E9}"/>
              </a:ext>
            </a:extLst>
          </p:cNvPr>
          <p:cNvCxnSpPr/>
          <p:nvPr/>
        </p:nvCxnSpPr>
        <p:spPr>
          <a:xfrm>
            <a:off x="3679309" y="5110480"/>
            <a:ext cx="3096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Connettore diritto 9">
            <a:extLst>
              <a:ext uri="{FF2B5EF4-FFF2-40B4-BE49-F238E27FC236}">
                <a16:creationId xmlns:a16="http://schemas.microsoft.com/office/drawing/2014/main" id="{18667D6C-EFA2-F46C-342E-FAFDA8DEA343}"/>
              </a:ext>
            </a:extLst>
          </p:cNvPr>
          <p:cNvCxnSpPr/>
          <p:nvPr/>
        </p:nvCxnSpPr>
        <p:spPr>
          <a:xfrm>
            <a:off x="3679309" y="5293360"/>
            <a:ext cx="3420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Connettore diritto 10">
            <a:extLst>
              <a:ext uri="{FF2B5EF4-FFF2-40B4-BE49-F238E27FC236}">
                <a16:creationId xmlns:a16="http://schemas.microsoft.com/office/drawing/2014/main" id="{B43109D7-33A2-9CCC-1662-13CFBB783EB0}"/>
              </a:ext>
            </a:extLst>
          </p:cNvPr>
          <p:cNvCxnSpPr/>
          <p:nvPr/>
        </p:nvCxnSpPr>
        <p:spPr>
          <a:xfrm>
            <a:off x="3679309" y="5435600"/>
            <a:ext cx="3312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Connettore diritto 11">
            <a:extLst>
              <a:ext uri="{FF2B5EF4-FFF2-40B4-BE49-F238E27FC236}">
                <a16:creationId xmlns:a16="http://schemas.microsoft.com/office/drawing/2014/main" id="{E054B96F-A4F2-1A57-603B-6A78431D4159}"/>
              </a:ext>
            </a:extLst>
          </p:cNvPr>
          <p:cNvCxnSpPr/>
          <p:nvPr/>
        </p:nvCxnSpPr>
        <p:spPr>
          <a:xfrm>
            <a:off x="3679309" y="5598160"/>
            <a:ext cx="1980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6146" name="Picture 2" descr="L'Intelligenza Artificiale al servizio dei diabetologi - Data Manager Online">
            <a:extLst>
              <a:ext uri="{FF2B5EF4-FFF2-40B4-BE49-F238E27FC236}">
                <a16:creationId xmlns:a16="http://schemas.microsoft.com/office/drawing/2014/main" id="{87853836-84FF-D7FA-E5C7-BEE95BECD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936" y="2709827"/>
            <a:ext cx="4569958" cy="394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17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9E02-D2E1-93F8-ADCC-F31D204AD95A}"/>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D4E26AC6-B3E8-475A-9A93-191DD7BC5D1B}"/>
              </a:ext>
            </a:extLst>
          </p:cNvPr>
          <p:cNvPicPr>
            <a:picLocks noChangeAspect="1"/>
          </p:cNvPicPr>
          <p:nvPr/>
        </p:nvPicPr>
        <p:blipFill>
          <a:blip r:embed="rId2"/>
          <a:stretch>
            <a:fillRect/>
          </a:stretch>
        </p:blipFill>
        <p:spPr>
          <a:xfrm>
            <a:off x="113293" y="89649"/>
            <a:ext cx="6548352" cy="2306710"/>
          </a:xfrm>
          <a:prstGeom prst="rect">
            <a:avLst/>
          </a:prstGeom>
        </p:spPr>
      </p:pic>
      <p:pic>
        <p:nvPicPr>
          <p:cNvPr id="7" name="Immagine 6">
            <a:extLst>
              <a:ext uri="{FF2B5EF4-FFF2-40B4-BE49-F238E27FC236}">
                <a16:creationId xmlns:a16="http://schemas.microsoft.com/office/drawing/2014/main" id="{12944F6E-5A73-CDB4-0F15-26B672ED6405}"/>
              </a:ext>
            </a:extLst>
          </p:cNvPr>
          <p:cNvPicPr>
            <a:picLocks noChangeAspect="1"/>
          </p:cNvPicPr>
          <p:nvPr/>
        </p:nvPicPr>
        <p:blipFill>
          <a:blip r:embed="rId3"/>
          <a:stretch>
            <a:fillRect/>
          </a:stretch>
        </p:blipFill>
        <p:spPr>
          <a:xfrm>
            <a:off x="113293" y="4845469"/>
            <a:ext cx="6350569" cy="1922881"/>
          </a:xfrm>
          <a:prstGeom prst="rect">
            <a:avLst/>
          </a:prstGeom>
        </p:spPr>
      </p:pic>
      <p:pic>
        <p:nvPicPr>
          <p:cNvPr id="9" name="Immagine 8">
            <a:extLst>
              <a:ext uri="{FF2B5EF4-FFF2-40B4-BE49-F238E27FC236}">
                <a16:creationId xmlns:a16="http://schemas.microsoft.com/office/drawing/2014/main" id="{030AB637-04F3-1591-F132-E302F11CA9DC}"/>
              </a:ext>
            </a:extLst>
          </p:cNvPr>
          <p:cNvPicPr>
            <a:picLocks noChangeAspect="1"/>
          </p:cNvPicPr>
          <p:nvPr/>
        </p:nvPicPr>
        <p:blipFill>
          <a:blip r:embed="rId4"/>
          <a:srcRect l="4722" t="12196" r="5112"/>
          <a:stretch/>
        </p:blipFill>
        <p:spPr>
          <a:xfrm>
            <a:off x="6463862" y="832110"/>
            <a:ext cx="5728138" cy="4048919"/>
          </a:xfrm>
          <a:prstGeom prst="rect">
            <a:avLst/>
          </a:prstGeom>
        </p:spPr>
      </p:pic>
      <p:sp>
        <p:nvSpPr>
          <p:cNvPr id="11" name="CasellaDiTesto 10">
            <a:extLst>
              <a:ext uri="{FF2B5EF4-FFF2-40B4-BE49-F238E27FC236}">
                <a16:creationId xmlns:a16="http://schemas.microsoft.com/office/drawing/2014/main" id="{62F0BAA4-9FF5-B95E-8A46-CC2EBF60DDDE}"/>
              </a:ext>
            </a:extLst>
          </p:cNvPr>
          <p:cNvSpPr txBox="1"/>
          <p:nvPr/>
        </p:nvSpPr>
        <p:spPr>
          <a:xfrm>
            <a:off x="113293" y="2611034"/>
            <a:ext cx="6096000" cy="923330"/>
          </a:xfrm>
          <a:prstGeom prst="rect">
            <a:avLst/>
          </a:prstGeom>
          <a:noFill/>
        </p:spPr>
        <p:txBody>
          <a:bodyPr wrap="square">
            <a:spAutoFit/>
          </a:bodyPr>
          <a:lstStyle/>
          <a:p>
            <a:pPr algn="just"/>
            <a:r>
              <a:rPr lang="en-US">
                <a:solidFill>
                  <a:srgbClr val="002060"/>
                </a:solidFill>
              </a:rPr>
              <a:t>GoCARB is a computer vision-based smartphone system designed for individuals with Type 1 Diabetes to estimate plated meals’ carbohydrate (CHO) content</a:t>
            </a:r>
            <a:endParaRPr lang="it-IT" dirty="0">
              <a:solidFill>
                <a:srgbClr val="002060"/>
              </a:solidFill>
            </a:endParaRPr>
          </a:p>
        </p:txBody>
      </p:sp>
      <p:sp>
        <p:nvSpPr>
          <p:cNvPr id="13" name="CasellaDiTesto 12">
            <a:extLst>
              <a:ext uri="{FF2B5EF4-FFF2-40B4-BE49-F238E27FC236}">
                <a16:creationId xmlns:a16="http://schemas.microsoft.com/office/drawing/2014/main" id="{3D31413B-CBBF-D1C3-5613-7352F4951689}"/>
              </a:ext>
            </a:extLst>
          </p:cNvPr>
          <p:cNvSpPr txBox="1"/>
          <p:nvPr/>
        </p:nvSpPr>
        <p:spPr>
          <a:xfrm>
            <a:off x="113293" y="3707464"/>
            <a:ext cx="6096000" cy="923330"/>
          </a:xfrm>
          <a:prstGeom prst="rect">
            <a:avLst/>
          </a:prstGeom>
          <a:noFill/>
        </p:spPr>
        <p:txBody>
          <a:bodyPr wrap="square">
            <a:spAutoFit/>
          </a:bodyPr>
          <a:lstStyle/>
          <a:p>
            <a:pPr algn="just"/>
            <a:r>
              <a:rPr lang="en-US" dirty="0">
                <a:solidFill>
                  <a:srgbClr val="002060"/>
                </a:solidFill>
              </a:rPr>
              <a:t>The study aimed to compare the accuracy of GoCARB in estimating CHO with the estimations of six experienced dietitians</a:t>
            </a:r>
            <a:endParaRPr lang="it-IT" dirty="0">
              <a:solidFill>
                <a:srgbClr val="002060"/>
              </a:solidFill>
            </a:endParaRPr>
          </a:p>
        </p:txBody>
      </p:sp>
      <p:sp>
        <p:nvSpPr>
          <p:cNvPr id="15" name="CasellaDiTesto 14">
            <a:extLst>
              <a:ext uri="{FF2B5EF4-FFF2-40B4-BE49-F238E27FC236}">
                <a16:creationId xmlns:a16="http://schemas.microsoft.com/office/drawing/2014/main" id="{4119AB43-6DB3-ED56-C462-5DD935537759}"/>
              </a:ext>
            </a:extLst>
          </p:cNvPr>
          <p:cNvSpPr txBox="1"/>
          <p:nvPr/>
        </p:nvSpPr>
        <p:spPr>
          <a:xfrm>
            <a:off x="7479862" y="5178358"/>
            <a:ext cx="3533578" cy="646331"/>
          </a:xfrm>
          <a:prstGeom prst="rect">
            <a:avLst/>
          </a:prstGeom>
          <a:noFill/>
        </p:spPr>
        <p:txBody>
          <a:bodyPr wrap="square">
            <a:spAutoFit/>
          </a:bodyPr>
          <a:lstStyle/>
          <a:p>
            <a:pPr algn="ctr"/>
            <a:r>
              <a:rPr lang="en-US" b="1" dirty="0">
                <a:solidFill>
                  <a:srgbClr val="C00000"/>
                </a:solidFill>
              </a:rPr>
              <a:t>GoCARB and dietitians achieved </a:t>
            </a:r>
          </a:p>
          <a:p>
            <a:pPr algn="ctr"/>
            <a:r>
              <a:rPr lang="en-US" b="1" dirty="0">
                <a:solidFill>
                  <a:srgbClr val="C00000"/>
                </a:solidFill>
              </a:rPr>
              <a:t>comparable accuracies</a:t>
            </a:r>
            <a:endParaRPr lang="it-IT" b="1" dirty="0">
              <a:solidFill>
                <a:srgbClr val="C00000"/>
              </a:solidFill>
            </a:endParaRPr>
          </a:p>
        </p:txBody>
      </p:sp>
      <p:pic>
        <p:nvPicPr>
          <p:cNvPr id="16" name="Immagine 15">
            <a:extLst>
              <a:ext uri="{FF2B5EF4-FFF2-40B4-BE49-F238E27FC236}">
                <a16:creationId xmlns:a16="http://schemas.microsoft.com/office/drawing/2014/main" id="{49CA779D-A738-DDE6-66FE-2FF11F0D0E58}"/>
              </a:ext>
            </a:extLst>
          </p:cNvPr>
          <p:cNvPicPr>
            <a:picLocks noChangeAspect="1"/>
          </p:cNvPicPr>
          <p:nvPr/>
        </p:nvPicPr>
        <p:blipFill>
          <a:blip r:embed="rId5"/>
          <a:srcRect l="4740"/>
          <a:stretch/>
        </p:blipFill>
        <p:spPr>
          <a:xfrm>
            <a:off x="6489847" y="289560"/>
            <a:ext cx="5702153" cy="6278880"/>
          </a:xfrm>
          <a:prstGeom prst="rect">
            <a:avLst/>
          </a:prstGeom>
        </p:spPr>
      </p:pic>
    </p:spTree>
    <p:extLst>
      <p:ext uri="{BB962C8B-B14F-4D97-AF65-F5344CB8AC3E}">
        <p14:creationId xmlns:p14="http://schemas.microsoft.com/office/powerpoint/2010/main" val="778006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2614156-7793-5BA7-9A1E-1478699F6336}"/>
              </a:ext>
            </a:extLst>
          </p:cNvPr>
          <p:cNvPicPr>
            <a:picLocks noChangeAspect="1"/>
          </p:cNvPicPr>
          <p:nvPr/>
        </p:nvPicPr>
        <p:blipFill>
          <a:blip r:embed="rId2"/>
          <a:srcRect l="4740"/>
          <a:stretch/>
        </p:blipFill>
        <p:spPr>
          <a:xfrm>
            <a:off x="6489847" y="289560"/>
            <a:ext cx="5702153" cy="6278880"/>
          </a:xfrm>
          <a:prstGeom prst="rect">
            <a:avLst/>
          </a:prstGeom>
        </p:spPr>
      </p:pic>
      <p:pic>
        <p:nvPicPr>
          <p:cNvPr id="9" name="Immagine 8">
            <a:extLst>
              <a:ext uri="{FF2B5EF4-FFF2-40B4-BE49-F238E27FC236}">
                <a16:creationId xmlns:a16="http://schemas.microsoft.com/office/drawing/2014/main" id="{916701B2-DC5B-14AC-597D-A717C88B5B5B}"/>
              </a:ext>
            </a:extLst>
          </p:cNvPr>
          <p:cNvPicPr>
            <a:picLocks noChangeAspect="1"/>
          </p:cNvPicPr>
          <p:nvPr/>
        </p:nvPicPr>
        <p:blipFill>
          <a:blip r:embed="rId3"/>
          <a:stretch>
            <a:fillRect/>
          </a:stretch>
        </p:blipFill>
        <p:spPr>
          <a:xfrm>
            <a:off x="113293" y="89649"/>
            <a:ext cx="6548352" cy="2306710"/>
          </a:xfrm>
          <a:prstGeom prst="rect">
            <a:avLst/>
          </a:prstGeom>
        </p:spPr>
      </p:pic>
      <p:sp>
        <p:nvSpPr>
          <p:cNvPr id="10" name="CasellaDiTesto 9">
            <a:extLst>
              <a:ext uri="{FF2B5EF4-FFF2-40B4-BE49-F238E27FC236}">
                <a16:creationId xmlns:a16="http://schemas.microsoft.com/office/drawing/2014/main" id="{3D9116A9-E0A0-5F7E-C362-B35C74ECA76F}"/>
              </a:ext>
            </a:extLst>
          </p:cNvPr>
          <p:cNvSpPr txBox="1"/>
          <p:nvPr/>
        </p:nvSpPr>
        <p:spPr>
          <a:xfrm>
            <a:off x="325120" y="2598122"/>
            <a:ext cx="5702152" cy="2862322"/>
          </a:xfrm>
          <a:prstGeom prst="rect">
            <a:avLst/>
          </a:prstGeom>
          <a:noFill/>
        </p:spPr>
        <p:txBody>
          <a:bodyPr wrap="square">
            <a:spAutoFit/>
          </a:bodyPr>
          <a:lstStyle/>
          <a:p>
            <a:pPr algn="just"/>
            <a:r>
              <a:rPr lang="en-US" dirty="0">
                <a:solidFill>
                  <a:srgbClr val="002060"/>
                </a:solidFill>
              </a:rPr>
              <a:t>The mean absolute error of the dietitians was 14.9 (SD 10.12) g of CHO versus 14.8 (SD 9.73) g of CHO for the GoCARB (p = 0.93). </a:t>
            </a:r>
          </a:p>
          <a:p>
            <a:pPr algn="just"/>
            <a:endParaRPr lang="en-US" dirty="0">
              <a:solidFill>
                <a:srgbClr val="002060"/>
              </a:solidFill>
            </a:endParaRPr>
          </a:p>
          <a:p>
            <a:pPr algn="just"/>
            <a:r>
              <a:rPr lang="en-US" dirty="0">
                <a:solidFill>
                  <a:srgbClr val="002060"/>
                </a:solidFill>
              </a:rPr>
              <a:t>No differences were found between the estimations of dietitians and GoCARB, regardless the meal size. </a:t>
            </a:r>
          </a:p>
          <a:p>
            <a:pPr algn="just"/>
            <a:endParaRPr lang="en-US" dirty="0">
              <a:solidFill>
                <a:srgbClr val="002060"/>
              </a:solidFill>
            </a:endParaRPr>
          </a:p>
          <a:p>
            <a:pPr algn="just"/>
            <a:r>
              <a:rPr lang="en-US" dirty="0">
                <a:solidFill>
                  <a:srgbClr val="002060"/>
                </a:solidFill>
              </a:rPr>
              <a:t>GoCARB had difficulty in estimating rice, pasta, potatoes, and mashed potatoes, while dietitians had problems with pasta, chips, rice, and polenta</a:t>
            </a:r>
            <a:endParaRPr lang="it-IT" dirty="0">
              <a:solidFill>
                <a:srgbClr val="002060"/>
              </a:solidFill>
            </a:endParaRPr>
          </a:p>
        </p:txBody>
      </p:sp>
      <p:sp>
        <p:nvSpPr>
          <p:cNvPr id="12" name="CasellaDiTesto 11">
            <a:extLst>
              <a:ext uri="{FF2B5EF4-FFF2-40B4-BE49-F238E27FC236}">
                <a16:creationId xmlns:a16="http://schemas.microsoft.com/office/drawing/2014/main" id="{30998B5B-8D38-BAA0-57F3-B6BF909C6F9F}"/>
              </a:ext>
            </a:extLst>
          </p:cNvPr>
          <p:cNvSpPr txBox="1"/>
          <p:nvPr/>
        </p:nvSpPr>
        <p:spPr>
          <a:xfrm>
            <a:off x="271350" y="5657671"/>
            <a:ext cx="6131560" cy="1200329"/>
          </a:xfrm>
          <a:prstGeom prst="rect">
            <a:avLst/>
          </a:prstGeom>
          <a:noFill/>
        </p:spPr>
        <p:txBody>
          <a:bodyPr wrap="square">
            <a:spAutoFit/>
          </a:bodyPr>
          <a:lstStyle/>
          <a:p>
            <a:pPr algn="just"/>
            <a:r>
              <a:rPr lang="en-US" dirty="0">
                <a:solidFill>
                  <a:srgbClr val="C00000"/>
                </a:solidFill>
              </a:rPr>
              <a:t>GoCARB may offer diabetic patients the option of an easy, accurate, and almost real-time estimation of the CHO content of plated meals and thus enhance diabetes self-management.</a:t>
            </a:r>
            <a:endParaRPr lang="it-IT" dirty="0">
              <a:solidFill>
                <a:srgbClr val="C00000"/>
              </a:solidFill>
            </a:endParaRPr>
          </a:p>
        </p:txBody>
      </p:sp>
    </p:spTree>
    <p:extLst>
      <p:ext uri="{BB962C8B-B14F-4D97-AF65-F5344CB8AC3E}">
        <p14:creationId xmlns:p14="http://schemas.microsoft.com/office/powerpoint/2010/main" val="95068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8420" y="436245"/>
            <a:ext cx="6446520" cy="600075"/>
          </a:xfrm>
        </p:spPr>
        <p:txBody>
          <a:bodyPr>
            <a:normAutofit fontScale="90000"/>
          </a:bodyPr>
          <a:lstStyle/>
          <a:p>
            <a:r>
              <a:rPr b="1" dirty="0">
                <a:solidFill>
                  <a:srgbClr val="002060"/>
                </a:solidFill>
              </a:rPr>
              <a:t>Advantages of AI in Nutrition</a:t>
            </a:r>
          </a:p>
        </p:txBody>
      </p:sp>
      <p:sp>
        <p:nvSpPr>
          <p:cNvPr id="3" name="Content Placeholder 2"/>
          <p:cNvSpPr>
            <a:spLocks noGrp="1"/>
          </p:cNvSpPr>
          <p:nvPr>
            <p:ph idx="1"/>
          </p:nvPr>
        </p:nvSpPr>
        <p:spPr>
          <a:xfrm>
            <a:off x="309880" y="1234440"/>
            <a:ext cx="10515600" cy="1185042"/>
          </a:xfrm>
        </p:spPr>
        <p:txBody>
          <a:bodyPr/>
          <a:lstStyle/>
          <a:p>
            <a:pPr>
              <a:defRPr sz="1800"/>
            </a:pPr>
            <a:r>
              <a:rPr b="1" dirty="0">
                <a:solidFill>
                  <a:srgbClr val="00B050"/>
                </a:solidFill>
              </a:rPr>
              <a:t>Enhanced Dietary Assessment:</a:t>
            </a:r>
            <a:r>
              <a:rPr dirty="0">
                <a:solidFill>
                  <a:srgbClr val="002060"/>
                </a:solidFill>
              </a:rPr>
              <a:t> Improved accuracy through AI-powered image recognition.</a:t>
            </a:r>
          </a:p>
          <a:p>
            <a:pPr>
              <a:defRPr sz="1800"/>
            </a:pPr>
            <a:r>
              <a:rPr b="1" dirty="0">
                <a:solidFill>
                  <a:srgbClr val="00B050"/>
                </a:solidFill>
              </a:rPr>
              <a:t>Personalized Nutrition:</a:t>
            </a:r>
            <a:r>
              <a:rPr dirty="0">
                <a:solidFill>
                  <a:srgbClr val="002060"/>
                </a:solidFill>
              </a:rPr>
              <a:t> Tailored recommendations using genetics and real-time biomarkers.</a:t>
            </a:r>
          </a:p>
          <a:p>
            <a:pPr>
              <a:defRPr sz="1800"/>
            </a:pPr>
            <a:r>
              <a:rPr b="1" dirty="0">
                <a:solidFill>
                  <a:srgbClr val="00B050"/>
                </a:solidFill>
              </a:rPr>
              <a:t>Real-Time Monitoring:</a:t>
            </a:r>
            <a:r>
              <a:rPr dirty="0">
                <a:solidFill>
                  <a:srgbClr val="002060"/>
                </a:solidFill>
              </a:rPr>
              <a:t> Wearables enable dynamic tracking and dietary adjustments.</a:t>
            </a:r>
          </a:p>
        </p:txBody>
      </p:sp>
      <p:pic>
        <p:nvPicPr>
          <p:cNvPr id="3074" name="Picture 2" descr="Vantaggi per i Soci – AILAC">
            <a:extLst>
              <a:ext uri="{FF2B5EF4-FFF2-40B4-BE49-F238E27FC236}">
                <a16:creationId xmlns:a16="http://schemas.microsoft.com/office/drawing/2014/main" id="{AB9B928C-B51F-E865-D620-1429AAA1CF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43" t="6904" r="12140" b="10465"/>
          <a:stretch/>
        </p:blipFill>
        <p:spPr bwMode="auto">
          <a:xfrm>
            <a:off x="9926320" y="1234440"/>
            <a:ext cx="1955800" cy="183385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179334" y="3429000"/>
            <a:ext cx="10515600" cy="1185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800"/>
            </a:pPr>
            <a:r>
              <a:rPr lang="en-US" sz="1800" b="1" dirty="0">
                <a:solidFill>
                  <a:srgbClr val="C00000"/>
                </a:solidFill>
              </a:rPr>
              <a:t>Overreliance on Technology: </a:t>
            </a:r>
            <a:r>
              <a:rPr lang="en-US" sz="1800" dirty="0">
                <a:solidFill>
                  <a:srgbClr val="002060"/>
                </a:solidFill>
              </a:rPr>
              <a:t>May diminish clinician involvement and judgment.</a:t>
            </a:r>
          </a:p>
          <a:p>
            <a:pPr>
              <a:defRPr sz="1800"/>
            </a:pPr>
            <a:r>
              <a:rPr lang="en-US" sz="1800" b="1" dirty="0">
                <a:solidFill>
                  <a:srgbClr val="C00000"/>
                </a:solidFill>
              </a:rPr>
              <a:t>Limited Validation: </a:t>
            </a:r>
            <a:r>
              <a:rPr lang="en-US" sz="1800" dirty="0">
                <a:solidFill>
                  <a:srgbClr val="002060"/>
                </a:solidFill>
              </a:rPr>
              <a:t>Many tools lack robust clinical testing.</a:t>
            </a:r>
          </a:p>
          <a:p>
            <a:pPr>
              <a:defRPr sz="1800"/>
            </a:pPr>
            <a:r>
              <a:rPr lang="en-US" sz="1800" b="1" dirty="0">
                <a:solidFill>
                  <a:srgbClr val="C00000"/>
                </a:solidFill>
              </a:rPr>
              <a:t>Inaccuracy in Complex Cases: </a:t>
            </a:r>
            <a:r>
              <a:rPr lang="en-US" sz="1800" dirty="0">
                <a:solidFill>
                  <a:srgbClr val="002060"/>
                </a:solidFill>
              </a:rPr>
              <a:t>Patients with several comorbidities.</a:t>
            </a:r>
          </a:p>
        </p:txBody>
      </p:sp>
      <p:pic>
        <p:nvPicPr>
          <p:cNvPr id="4098" name="Picture 2" descr="Obbiettivi, Vantaggi e Svantaggi - Project Finance">
            <a:extLst>
              <a:ext uri="{FF2B5EF4-FFF2-40B4-BE49-F238E27FC236}">
                <a16:creationId xmlns:a16="http://schemas.microsoft.com/office/drawing/2014/main" id="{B18B13AB-B6A6-4FCA-4B7A-643D55E76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93" y="3668372"/>
            <a:ext cx="2374373" cy="21425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E900540-139C-5A0E-BE81-E45B9CEA1BD3}"/>
              </a:ext>
            </a:extLst>
          </p:cNvPr>
          <p:cNvSpPr txBox="1">
            <a:spLocks/>
          </p:cNvSpPr>
          <p:nvPr/>
        </p:nvSpPr>
        <p:spPr>
          <a:xfrm>
            <a:off x="2364959" y="2710204"/>
            <a:ext cx="6913442" cy="60007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rPr>
              <a:t>Disadvantages of AI in Nutrition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5" name="Straight Connector 104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6" name="Picture 2" descr="Understanding Artificial Intelligence: Definition And Basics">
            <a:extLst>
              <a:ext uri="{FF2B5EF4-FFF2-40B4-BE49-F238E27FC236}">
                <a16:creationId xmlns:a16="http://schemas.microsoft.com/office/drawing/2014/main" id="{6993BE51-D4BB-BD66-E55C-E2612DDDFE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3" r="40259" b="516"/>
          <a:stretch/>
        </p:blipFill>
        <p:spPr bwMode="auto">
          <a:xfrm>
            <a:off x="599597" y="1210665"/>
            <a:ext cx="5294715" cy="4984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derstanding Artificial Intelligence: Definition And Basics">
            <a:extLst>
              <a:ext uri="{FF2B5EF4-FFF2-40B4-BE49-F238E27FC236}">
                <a16:creationId xmlns:a16="http://schemas.microsoft.com/office/drawing/2014/main" id="{DD15D1CA-21D7-2F76-7E77-34B34749D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41" t="37014" b="516"/>
          <a:stretch/>
        </p:blipFill>
        <p:spPr bwMode="auto">
          <a:xfrm>
            <a:off x="6234625" y="1210665"/>
            <a:ext cx="5294716" cy="498439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3BCA4B4C-A10B-89E6-F57F-2F59A14EF143}"/>
              </a:ext>
            </a:extLst>
          </p:cNvPr>
          <p:cNvSpPr txBox="1"/>
          <p:nvPr/>
        </p:nvSpPr>
        <p:spPr>
          <a:xfrm>
            <a:off x="6079958" y="3378012"/>
            <a:ext cx="4784826" cy="1938992"/>
          </a:xfrm>
          <a:prstGeom prst="rect">
            <a:avLst/>
          </a:prstGeom>
          <a:noFill/>
          <a:ln w="28575">
            <a:noFill/>
          </a:ln>
        </p:spPr>
        <p:txBody>
          <a:bodyPr wrap="square">
            <a:spAutoFit/>
          </a:bodyPr>
          <a:lstStyle/>
          <a:p>
            <a:pPr algn="ctr"/>
            <a:r>
              <a:rPr lang="it-IT" sz="2400" b="1" i="0" u="none" strike="noStrike" baseline="0" dirty="0">
                <a:solidFill>
                  <a:schemeClr val="bg1"/>
                </a:solidFill>
                <a:latin typeface="Calibri" panose="020F0502020204030204" pitchFamily="34" charset="0"/>
                <a:ea typeface="Calibri" panose="020F0502020204030204" pitchFamily="34" charset="0"/>
                <a:cs typeface="Calibri" panose="020F0502020204030204" pitchFamily="34" charset="0"/>
              </a:rPr>
              <a:t>The simulation of Human Intelligence by software-coded heuristics</a:t>
            </a:r>
          </a:p>
          <a:p>
            <a:pPr algn="ctr"/>
            <a:r>
              <a:rPr lang="en-US" sz="1600" dirty="0">
                <a:solidFill>
                  <a:srgbClr val="FFFF00"/>
                </a:solidFill>
                <a:latin typeface="Google Sans"/>
              </a:rPr>
              <a:t>[mental shortcuts, which allow you to build a generic idea on a topic without making too much cognitive effort]</a:t>
            </a:r>
            <a:endParaRPr lang="it-IT"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9" name="CasellaDiTesto 8">
            <a:extLst>
              <a:ext uri="{FF2B5EF4-FFF2-40B4-BE49-F238E27FC236}">
                <a16:creationId xmlns:a16="http://schemas.microsoft.com/office/drawing/2014/main" id="{04BAC0EB-1BE0-F252-5A2B-ED559B1C22E8}"/>
              </a:ext>
            </a:extLst>
          </p:cNvPr>
          <p:cNvSpPr txBox="1"/>
          <p:nvPr/>
        </p:nvSpPr>
        <p:spPr>
          <a:xfrm>
            <a:off x="2328895" y="611177"/>
            <a:ext cx="7811459" cy="461665"/>
          </a:xfrm>
          <a:prstGeom prst="rect">
            <a:avLst/>
          </a:prstGeom>
          <a:noFill/>
        </p:spPr>
        <p:txBody>
          <a:bodyPr wrap="square">
            <a:spAutoFit/>
          </a:bodyPr>
          <a:lstStyle/>
          <a:p>
            <a:r>
              <a:rPr lang="en-US" sz="2400" b="1"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Artificial intelligence: definition and primary scope</a:t>
            </a:r>
            <a:endParaRPr lang="it-IT" sz="2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3594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48E7-DC06-88A6-CB7E-CEC348693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7F7CF-C910-EDD9-B9E1-1216CD78679F}"/>
              </a:ext>
            </a:extLst>
          </p:cNvPr>
          <p:cNvSpPr>
            <a:spLocks noGrp="1"/>
          </p:cNvSpPr>
          <p:nvPr>
            <p:ph type="title"/>
          </p:nvPr>
        </p:nvSpPr>
        <p:spPr>
          <a:xfrm>
            <a:off x="2598420" y="436245"/>
            <a:ext cx="6446520" cy="600075"/>
          </a:xfrm>
        </p:spPr>
        <p:txBody>
          <a:bodyPr>
            <a:normAutofit fontScale="90000"/>
          </a:bodyPr>
          <a:lstStyle/>
          <a:p>
            <a:r>
              <a:rPr lang="it-IT" b="1" dirty="0">
                <a:solidFill>
                  <a:srgbClr val="002060"/>
                </a:solidFill>
              </a:rPr>
              <a:t>Limitation</a:t>
            </a:r>
            <a:r>
              <a:rPr b="1" dirty="0">
                <a:solidFill>
                  <a:srgbClr val="002060"/>
                </a:solidFill>
              </a:rPr>
              <a:t> of AI in Nutrition</a:t>
            </a:r>
          </a:p>
        </p:txBody>
      </p:sp>
      <p:sp>
        <p:nvSpPr>
          <p:cNvPr id="6" name="Title 1">
            <a:extLst>
              <a:ext uri="{FF2B5EF4-FFF2-40B4-BE49-F238E27FC236}">
                <a16:creationId xmlns:a16="http://schemas.microsoft.com/office/drawing/2014/main" id="{34369650-A644-0EC2-52F9-898EFCD8AA67}"/>
              </a:ext>
            </a:extLst>
          </p:cNvPr>
          <p:cNvSpPr txBox="1">
            <a:spLocks/>
          </p:cNvSpPr>
          <p:nvPr/>
        </p:nvSpPr>
        <p:spPr>
          <a:xfrm>
            <a:off x="1046480" y="3295426"/>
            <a:ext cx="8231921" cy="600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2060"/>
                </a:solidFill>
              </a:rPr>
              <a:t>Future Perspectives of AI in Nutrition</a:t>
            </a:r>
          </a:p>
        </p:txBody>
      </p:sp>
      <p:sp>
        <p:nvSpPr>
          <p:cNvPr id="8" name="Content Placeholder 2"/>
          <p:cNvSpPr>
            <a:spLocks noGrp="1"/>
          </p:cNvSpPr>
          <p:nvPr>
            <p:ph idx="1"/>
          </p:nvPr>
        </p:nvSpPr>
        <p:spPr>
          <a:xfrm>
            <a:off x="105146" y="1135567"/>
            <a:ext cx="10857493" cy="1842135"/>
          </a:xfrm>
        </p:spPr>
        <p:txBody>
          <a:bodyPr/>
          <a:lstStyle/>
          <a:p>
            <a:pPr>
              <a:defRPr sz="1800"/>
            </a:pPr>
            <a:r>
              <a:rPr b="1" dirty="0">
                <a:solidFill>
                  <a:srgbClr val="C00000"/>
                </a:solidFill>
              </a:rPr>
              <a:t>Data Privacy and Ethical Risks: </a:t>
            </a:r>
            <a:r>
              <a:rPr lang="it-IT" dirty="0">
                <a:solidFill>
                  <a:srgbClr val="002060"/>
                </a:solidFill>
              </a:rPr>
              <a:t>U</a:t>
            </a:r>
            <a:r>
              <a:rPr dirty="0">
                <a:solidFill>
                  <a:srgbClr val="002060"/>
                </a:solidFill>
              </a:rPr>
              <a:t>nauthorized access, misuse, and anonymization failures.</a:t>
            </a:r>
          </a:p>
          <a:p>
            <a:pPr>
              <a:defRPr sz="1800"/>
            </a:pPr>
            <a:r>
              <a:rPr b="1" dirty="0">
                <a:solidFill>
                  <a:srgbClr val="C00000"/>
                </a:solidFill>
              </a:rPr>
              <a:t>Bias and Data Quality: </a:t>
            </a:r>
            <a:r>
              <a:rPr dirty="0">
                <a:solidFill>
                  <a:srgbClr val="002060"/>
                </a:solidFill>
              </a:rPr>
              <a:t>Non-representative training data may worsen health disparities.</a:t>
            </a:r>
          </a:p>
          <a:p>
            <a:pPr>
              <a:defRPr sz="1800"/>
            </a:pPr>
            <a:r>
              <a:rPr b="1" dirty="0">
                <a:solidFill>
                  <a:srgbClr val="C00000"/>
                </a:solidFill>
              </a:rPr>
              <a:t>Model Reliability and Accuracy: </a:t>
            </a:r>
            <a:r>
              <a:rPr dirty="0">
                <a:solidFill>
                  <a:srgbClr val="002060"/>
                </a:solidFill>
              </a:rPr>
              <a:t>Dependence on self-reported data introduces inaccuracies.</a:t>
            </a:r>
          </a:p>
          <a:p>
            <a:pPr>
              <a:defRPr sz="1800"/>
            </a:pPr>
            <a:r>
              <a:rPr b="1" dirty="0">
                <a:solidFill>
                  <a:srgbClr val="C00000"/>
                </a:solidFill>
              </a:rPr>
              <a:t>Lack of Transparency:</a:t>
            </a:r>
            <a:r>
              <a:rPr dirty="0">
                <a:solidFill>
                  <a:srgbClr val="002060"/>
                </a:solidFill>
              </a:rPr>
              <a:t> 'Black box' algorithms undermine clinical trust.</a:t>
            </a:r>
          </a:p>
          <a:p>
            <a:pPr>
              <a:defRPr sz="1800"/>
            </a:pPr>
            <a:r>
              <a:rPr b="1" dirty="0">
                <a:solidFill>
                  <a:srgbClr val="C00000"/>
                </a:solidFill>
              </a:rPr>
              <a:t>Scalability and Cultural Adaptability: </a:t>
            </a:r>
            <a:r>
              <a:rPr dirty="0">
                <a:solidFill>
                  <a:srgbClr val="002060"/>
                </a:solidFill>
              </a:rPr>
              <a:t>Limited applicability across diverse populations.</a:t>
            </a:r>
          </a:p>
        </p:txBody>
      </p:sp>
      <p:pic>
        <p:nvPicPr>
          <p:cNvPr id="5122" name="Picture 2" descr="Può tanto ma non tutto. Anche l'intelligenza artificiale ha limiti — Loci  Communes">
            <a:extLst>
              <a:ext uri="{FF2B5EF4-FFF2-40B4-BE49-F238E27FC236}">
                <a16:creationId xmlns:a16="http://schemas.microsoft.com/office/drawing/2014/main" id="{C9FB2156-FE96-423B-03C9-1D905CA3B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14" y="1051560"/>
            <a:ext cx="2377440" cy="237744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76267" y="3989705"/>
            <a:ext cx="9017000" cy="184213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800"/>
            </a:pPr>
            <a:r>
              <a:rPr lang="en-US" sz="1800" b="1" dirty="0">
                <a:solidFill>
                  <a:srgbClr val="00B050"/>
                </a:solidFill>
              </a:rPr>
              <a:t>Precision Nutrition Evolution: </a:t>
            </a:r>
            <a:r>
              <a:rPr lang="en-US" sz="1800" dirty="0">
                <a:solidFill>
                  <a:srgbClr val="002060"/>
                </a:solidFill>
              </a:rPr>
              <a:t>Integration of -omics data for personalized diets.</a:t>
            </a:r>
          </a:p>
          <a:p>
            <a:pPr>
              <a:defRPr sz="1800"/>
            </a:pPr>
            <a:r>
              <a:rPr lang="en-US" sz="1800" b="1" dirty="0">
                <a:solidFill>
                  <a:srgbClr val="00B050"/>
                </a:solidFill>
              </a:rPr>
              <a:t>Ethical and Regulatory Frameworks: </a:t>
            </a:r>
            <a:r>
              <a:rPr lang="en-US" sz="1800" dirty="0">
                <a:solidFill>
                  <a:srgbClr val="002060"/>
                </a:solidFill>
              </a:rPr>
              <a:t>Need for transparent, equitable governance.</a:t>
            </a:r>
          </a:p>
          <a:p>
            <a:pPr>
              <a:defRPr sz="1800"/>
            </a:pPr>
            <a:r>
              <a:rPr lang="en-US" sz="1800" b="1" dirty="0">
                <a:solidFill>
                  <a:srgbClr val="00B050"/>
                </a:solidFill>
              </a:rPr>
              <a:t>Interdisciplinary Collaboration: </a:t>
            </a:r>
            <a:r>
              <a:rPr lang="en-US" sz="1800" dirty="0">
                <a:solidFill>
                  <a:srgbClr val="002060"/>
                </a:solidFill>
              </a:rPr>
              <a:t>Involving clinicians, tech developers, and policymakers.</a:t>
            </a:r>
          </a:p>
          <a:p>
            <a:pPr>
              <a:defRPr sz="1800"/>
            </a:pPr>
            <a:r>
              <a:rPr lang="en-US" sz="1800" b="1" dirty="0">
                <a:solidFill>
                  <a:srgbClr val="00B050"/>
                </a:solidFill>
              </a:rPr>
              <a:t>Culturally Inclusive Databases: </a:t>
            </a:r>
            <a:r>
              <a:rPr lang="en-US" sz="1800" dirty="0">
                <a:solidFill>
                  <a:srgbClr val="002060"/>
                </a:solidFill>
              </a:rPr>
              <a:t>Improve global relevance and accuracy.</a:t>
            </a:r>
          </a:p>
          <a:p>
            <a:pPr>
              <a:defRPr sz="1800"/>
            </a:pPr>
            <a:r>
              <a:rPr lang="en-US" sz="1800" b="1" dirty="0">
                <a:solidFill>
                  <a:srgbClr val="00B050"/>
                </a:solidFill>
              </a:rPr>
              <a:t>Intelligent Feedback Systems:</a:t>
            </a:r>
            <a:r>
              <a:rPr lang="en-US" sz="1800" dirty="0">
                <a:solidFill>
                  <a:srgbClr val="002060"/>
                </a:solidFill>
              </a:rPr>
              <a:t> Real-time, adaptive AI to improve long-term outcomes.</a:t>
            </a:r>
          </a:p>
        </p:txBody>
      </p:sp>
      <p:pic>
        <p:nvPicPr>
          <p:cNvPr id="5124" name="Picture 4" descr="La rivoluzione dell'intelligenza artificiale e l'esitazione normativa dell'UE:  quali scenari per il futuro - Cyber Security 360">
            <a:extLst>
              <a:ext uri="{FF2B5EF4-FFF2-40B4-BE49-F238E27FC236}">
                <a16:creationId xmlns:a16="http://schemas.microsoft.com/office/drawing/2014/main" id="{EC132E84-0DD8-6FAF-30E8-C66C7A816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93" y="4113978"/>
            <a:ext cx="2377440"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630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C9EC2-1427-81E9-3E61-987E94E45105}"/>
            </a:ext>
          </a:extLst>
        </p:cNvPr>
        <p:cNvGrpSpPr/>
        <p:nvPr/>
      </p:nvGrpSpPr>
      <p:grpSpPr>
        <a:xfrm>
          <a:off x="0" y="0"/>
          <a:ext cx="0" cy="0"/>
          <a:chOff x="0" y="0"/>
          <a:chExt cx="0" cy="0"/>
        </a:xfrm>
      </p:grpSpPr>
      <p:pic>
        <p:nvPicPr>
          <p:cNvPr id="11" name="Immagine 10">
            <a:extLst>
              <a:ext uri="{FF2B5EF4-FFF2-40B4-BE49-F238E27FC236}">
                <a16:creationId xmlns:a16="http://schemas.microsoft.com/office/drawing/2014/main" id="{B3D66B8E-D863-B2CF-D34B-7A73559D6C2A}"/>
              </a:ext>
            </a:extLst>
          </p:cNvPr>
          <p:cNvPicPr>
            <a:picLocks noChangeAspect="1"/>
          </p:cNvPicPr>
          <p:nvPr/>
        </p:nvPicPr>
        <p:blipFill>
          <a:blip r:embed="rId2"/>
          <a:stretch>
            <a:fillRect/>
          </a:stretch>
        </p:blipFill>
        <p:spPr>
          <a:xfrm>
            <a:off x="6350000" y="1058498"/>
            <a:ext cx="5677692" cy="3953427"/>
          </a:xfrm>
          <a:prstGeom prst="rect">
            <a:avLst/>
          </a:prstGeom>
        </p:spPr>
      </p:pic>
      <p:pic>
        <p:nvPicPr>
          <p:cNvPr id="2" name="Immagine 1">
            <a:extLst>
              <a:ext uri="{FF2B5EF4-FFF2-40B4-BE49-F238E27FC236}">
                <a16:creationId xmlns:a16="http://schemas.microsoft.com/office/drawing/2014/main" id="{B42989B2-DE20-3890-71A7-6E79950F31AC}"/>
              </a:ext>
            </a:extLst>
          </p:cNvPr>
          <p:cNvPicPr>
            <a:picLocks noChangeAspect="1"/>
          </p:cNvPicPr>
          <p:nvPr/>
        </p:nvPicPr>
        <p:blipFill>
          <a:blip r:embed="rId3"/>
          <a:stretch>
            <a:fillRect/>
          </a:stretch>
        </p:blipFill>
        <p:spPr>
          <a:xfrm>
            <a:off x="0" y="0"/>
            <a:ext cx="5251465" cy="6858000"/>
          </a:xfrm>
          <a:prstGeom prst="rect">
            <a:avLst/>
          </a:prstGeom>
        </p:spPr>
      </p:pic>
    </p:spTree>
    <p:extLst>
      <p:ext uri="{BB962C8B-B14F-4D97-AF65-F5344CB8AC3E}">
        <p14:creationId xmlns:p14="http://schemas.microsoft.com/office/powerpoint/2010/main" val="21220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AEB7B-3D82-EC05-4630-0F96D7809039}"/>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B2BD4503-AF58-8DBB-7658-92DF9E821FDF}"/>
              </a:ext>
            </a:extLst>
          </p:cNvPr>
          <p:cNvPicPr>
            <a:picLocks noChangeAspect="1"/>
          </p:cNvPicPr>
          <p:nvPr/>
        </p:nvPicPr>
        <p:blipFill>
          <a:blip r:embed="rId3"/>
          <a:srcRect r="14803"/>
          <a:stretch/>
        </p:blipFill>
        <p:spPr>
          <a:xfrm>
            <a:off x="0" y="0"/>
            <a:ext cx="5444359" cy="2288362"/>
          </a:xfrm>
          <a:prstGeom prst="rect">
            <a:avLst/>
          </a:prstGeom>
        </p:spPr>
      </p:pic>
      <p:pic>
        <p:nvPicPr>
          <p:cNvPr id="2050" name="Picture 2" descr="The New Personalized AI Nutritionist - The Decision Lab">
            <a:extLst>
              <a:ext uri="{FF2B5EF4-FFF2-40B4-BE49-F238E27FC236}">
                <a16:creationId xmlns:a16="http://schemas.microsoft.com/office/drawing/2014/main" id="{91438126-67E2-3C5B-1BE0-5B90FEF6F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45" y="2669812"/>
            <a:ext cx="5215758" cy="34829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chine Learning vs. Deep Learning for Beginners | by Preeti khulbe | Medium">
            <a:extLst>
              <a:ext uri="{FF2B5EF4-FFF2-40B4-BE49-F238E27FC236}">
                <a16:creationId xmlns:a16="http://schemas.microsoft.com/office/drawing/2014/main" id="{FF9805F1-C6E9-D704-04B9-590D8B9A2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3511" y="2982578"/>
            <a:ext cx="6551344" cy="38055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uture of AI: Machine Learning vs Deep Learning Explained">
            <a:extLst>
              <a:ext uri="{FF2B5EF4-FFF2-40B4-BE49-F238E27FC236}">
                <a16:creationId xmlns:a16="http://schemas.microsoft.com/office/drawing/2014/main" id="{C9460D76-84F1-7BBB-555C-C3CA656F7F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7329" y="252998"/>
            <a:ext cx="5215758" cy="272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48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DE52F-10A3-6AF9-EC1C-AE4D1CF55DDF}"/>
            </a:ext>
          </a:extLst>
        </p:cNvPr>
        <p:cNvGrpSpPr/>
        <p:nvPr/>
      </p:nvGrpSpPr>
      <p:grpSpPr>
        <a:xfrm>
          <a:off x="0" y="0"/>
          <a:ext cx="0" cy="0"/>
          <a:chOff x="0" y="0"/>
          <a:chExt cx="0" cy="0"/>
        </a:xfrm>
      </p:grpSpPr>
      <p:pic>
        <p:nvPicPr>
          <p:cNvPr id="1026" name="Picture 2" descr="Artificial intelligence assisted food science and nutrition perspective for  smart nutrition research and healthcare | Systems Microbiology and  Biomanufacturing">
            <a:extLst>
              <a:ext uri="{FF2B5EF4-FFF2-40B4-BE49-F238E27FC236}">
                <a16:creationId xmlns:a16="http://schemas.microsoft.com/office/drawing/2014/main" id="{91F42A38-46CE-53D2-B39E-9D8F0117B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080" y="1040134"/>
            <a:ext cx="3739828" cy="360465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5C1A66A-98A7-B384-794D-CA31925DDFB2}"/>
              </a:ext>
            </a:extLst>
          </p:cNvPr>
          <p:cNvSpPr txBox="1"/>
          <p:nvPr/>
        </p:nvSpPr>
        <p:spPr>
          <a:xfrm>
            <a:off x="0" y="120604"/>
            <a:ext cx="11777018" cy="523220"/>
          </a:xfrm>
          <a:prstGeom prst="rect">
            <a:avLst/>
          </a:prstGeom>
          <a:noFill/>
          <a:ln w="28575">
            <a:noFill/>
          </a:ln>
        </p:spPr>
        <p:txBody>
          <a:bodyPr wrap="square">
            <a:spAutoFit/>
          </a:bodyPr>
          <a:lstStyle/>
          <a:p>
            <a:pPr algn="ctr"/>
            <a:r>
              <a:rPr lang="it-IT" sz="2800" b="1" i="0" u="none" strike="noStrike" baseline="0" dirty="0">
                <a:solidFill>
                  <a:srgbClr val="002060"/>
                </a:solidFill>
                <a:latin typeface="Myriad Pro Cond"/>
              </a:rPr>
              <a:t>Application of Artificial Intelligence in Nutrition</a:t>
            </a:r>
            <a:endParaRPr lang="it-IT" sz="2800" dirty="0">
              <a:solidFill>
                <a:srgbClr val="C00000"/>
              </a:solidFill>
            </a:endParaRPr>
          </a:p>
        </p:txBody>
      </p:sp>
      <p:sp>
        <p:nvSpPr>
          <p:cNvPr id="5" name="CasellaDiTesto 4">
            <a:extLst>
              <a:ext uri="{FF2B5EF4-FFF2-40B4-BE49-F238E27FC236}">
                <a16:creationId xmlns:a16="http://schemas.microsoft.com/office/drawing/2014/main" id="{3CAA8747-D55B-4725-C879-6CF23BE93F97}"/>
              </a:ext>
            </a:extLst>
          </p:cNvPr>
          <p:cNvSpPr txBox="1"/>
          <p:nvPr/>
        </p:nvSpPr>
        <p:spPr>
          <a:xfrm>
            <a:off x="6392959" y="4807640"/>
            <a:ext cx="4771656" cy="923330"/>
          </a:xfrm>
          <a:prstGeom prst="rect">
            <a:avLst/>
          </a:prstGeom>
          <a:noFill/>
        </p:spPr>
        <p:txBody>
          <a:bodyPr wrap="square">
            <a:spAutoFit/>
          </a:bodyPr>
          <a:lstStyle/>
          <a:p>
            <a:pPr marL="457200" indent="-457200" algn="just">
              <a:buFont typeface="Wingdings" panose="05000000000000000000" pitchFamily="2" charset="2"/>
              <a:buChar char="v"/>
            </a:pPr>
            <a:r>
              <a:rPr lang="it-IT" sz="1800" dirty="0">
                <a:solidFill>
                  <a:srgbClr val="C00000"/>
                </a:solidFill>
                <a:latin typeface="Myriad Pro Cond"/>
              </a:rPr>
              <a:t>Dietary assessment</a:t>
            </a:r>
          </a:p>
          <a:p>
            <a:pPr marL="457200" indent="-457200" algn="just">
              <a:buFont typeface="Wingdings" panose="05000000000000000000" pitchFamily="2" charset="2"/>
              <a:buChar char="v"/>
            </a:pPr>
            <a:r>
              <a:rPr lang="it-IT" sz="1800" dirty="0">
                <a:solidFill>
                  <a:srgbClr val="C00000"/>
                </a:solidFill>
                <a:latin typeface="Myriad Pro Cond"/>
              </a:rPr>
              <a:t>Personalized Nutrition and Diet Planning</a:t>
            </a:r>
          </a:p>
          <a:p>
            <a:pPr marL="457200" indent="-457200" algn="just">
              <a:buFont typeface="Wingdings" panose="05000000000000000000" pitchFamily="2" charset="2"/>
              <a:buChar char="v"/>
            </a:pPr>
            <a:r>
              <a:rPr lang="it-IT" sz="1800" dirty="0">
                <a:solidFill>
                  <a:srgbClr val="C00000"/>
                </a:solidFill>
                <a:latin typeface="Myriad Pro Cond"/>
              </a:rPr>
              <a:t>Nutrition Practice and Research</a:t>
            </a:r>
            <a:endParaRPr lang="it-IT" dirty="0"/>
          </a:p>
        </p:txBody>
      </p:sp>
      <p:pic>
        <p:nvPicPr>
          <p:cNvPr id="7" name="Picture 2" descr="AI in Personalized Nutrition: Comprehensive Overview and Real-World  Applications | by Preeti | Medium">
            <a:extLst>
              <a:ext uri="{FF2B5EF4-FFF2-40B4-BE49-F238E27FC236}">
                <a16:creationId xmlns:a16="http://schemas.microsoft.com/office/drawing/2014/main" id="{9D29EBBA-EA4F-4DD1-4050-50C9EB172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85" y="2401879"/>
            <a:ext cx="4335517" cy="43355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7">
            <a:extLst>
              <a:ext uri="{FF2B5EF4-FFF2-40B4-BE49-F238E27FC236}">
                <a16:creationId xmlns:a16="http://schemas.microsoft.com/office/drawing/2014/main" id="{098594D3-B6CD-87BF-F2A4-C74271CCD6C7}"/>
              </a:ext>
            </a:extLst>
          </p:cNvPr>
          <p:cNvGrpSpPr/>
          <p:nvPr/>
        </p:nvGrpSpPr>
        <p:grpSpPr>
          <a:xfrm>
            <a:off x="147144" y="706251"/>
            <a:ext cx="6096000" cy="1616766"/>
            <a:chOff x="147144" y="551435"/>
            <a:chExt cx="6096000" cy="1616766"/>
          </a:xfrm>
        </p:grpSpPr>
        <p:pic>
          <p:nvPicPr>
            <p:cNvPr id="6" name="Immagine 5">
              <a:extLst>
                <a:ext uri="{FF2B5EF4-FFF2-40B4-BE49-F238E27FC236}">
                  <a16:creationId xmlns:a16="http://schemas.microsoft.com/office/drawing/2014/main" id="{84F58B38-D231-F7A4-C087-D97A6D5AB19F}"/>
                </a:ext>
              </a:extLst>
            </p:cNvPr>
            <p:cNvPicPr>
              <a:picLocks noChangeAspect="1"/>
            </p:cNvPicPr>
            <p:nvPr/>
          </p:nvPicPr>
          <p:blipFill>
            <a:blip r:embed="rId4"/>
            <a:srcRect r="14247" b="63304"/>
            <a:stretch/>
          </p:blipFill>
          <p:spPr>
            <a:xfrm>
              <a:off x="147144" y="551435"/>
              <a:ext cx="5227498" cy="667766"/>
            </a:xfrm>
            <a:prstGeom prst="rect">
              <a:avLst/>
            </a:prstGeom>
          </p:spPr>
        </p:pic>
        <p:pic>
          <p:nvPicPr>
            <p:cNvPr id="3" name="Immagine 2">
              <a:extLst>
                <a:ext uri="{FF2B5EF4-FFF2-40B4-BE49-F238E27FC236}">
                  <a16:creationId xmlns:a16="http://schemas.microsoft.com/office/drawing/2014/main" id="{0A2F922B-33B4-725E-28DD-618510EE1339}"/>
                </a:ext>
              </a:extLst>
            </p:cNvPr>
            <p:cNvPicPr>
              <a:picLocks noChangeAspect="1"/>
            </p:cNvPicPr>
            <p:nvPr/>
          </p:nvPicPr>
          <p:blipFill>
            <a:blip r:embed="rId4"/>
            <a:srcRect t="49538"/>
            <a:stretch/>
          </p:blipFill>
          <p:spPr>
            <a:xfrm>
              <a:off x="147144" y="1249946"/>
              <a:ext cx="6096000" cy="918255"/>
            </a:xfrm>
            <a:prstGeom prst="rect">
              <a:avLst/>
            </a:prstGeom>
          </p:spPr>
        </p:pic>
      </p:grpSp>
    </p:spTree>
    <p:extLst>
      <p:ext uri="{BB962C8B-B14F-4D97-AF65-F5344CB8AC3E}">
        <p14:creationId xmlns:p14="http://schemas.microsoft.com/office/powerpoint/2010/main" val="667067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3924A-796C-20CE-68C9-D1643924D162}"/>
            </a:ext>
          </a:extLst>
        </p:cNvPr>
        <p:cNvGrpSpPr/>
        <p:nvPr/>
      </p:nvGrpSpPr>
      <p:grpSpPr>
        <a:xfrm>
          <a:off x="0" y="0"/>
          <a:ext cx="0" cy="0"/>
          <a:chOff x="0" y="0"/>
          <a:chExt cx="0" cy="0"/>
        </a:xfrm>
      </p:grpSpPr>
      <p:pic>
        <p:nvPicPr>
          <p:cNvPr id="2050" name="Picture 2" descr="AI in Personalized Nutrition: Comprehensive Overview and Real-World  Applications | by Preeti | Medium">
            <a:extLst>
              <a:ext uri="{FF2B5EF4-FFF2-40B4-BE49-F238E27FC236}">
                <a16:creationId xmlns:a16="http://schemas.microsoft.com/office/drawing/2014/main" id="{BE32A27B-A090-CB9D-AC14-DDAA2802B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FE071C33-F986-649E-38C1-BF46BFB25F88}"/>
              </a:ext>
            </a:extLst>
          </p:cNvPr>
          <p:cNvSpPr txBox="1"/>
          <p:nvPr/>
        </p:nvSpPr>
        <p:spPr>
          <a:xfrm>
            <a:off x="5974614" y="1910061"/>
            <a:ext cx="6817358" cy="1384995"/>
          </a:xfrm>
          <a:prstGeom prst="rect">
            <a:avLst/>
          </a:prstGeom>
          <a:noFill/>
          <a:ln w="28575">
            <a:noFill/>
          </a:ln>
        </p:spPr>
        <p:txBody>
          <a:bodyPr wrap="square">
            <a:spAutoFit/>
          </a:bodyPr>
          <a:lstStyle/>
          <a:p>
            <a:pPr algn="ctr"/>
            <a:r>
              <a:rPr lang="it-IT" sz="3200" b="1" i="0" u="none" strike="noStrike" baseline="0">
                <a:solidFill>
                  <a:srgbClr val="002060"/>
                </a:solidFill>
                <a:latin typeface="Myriad Pro Cond"/>
              </a:rPr>
              <a:t>Application of Artificial Intelligence in Nutrition</a:t>
            </a:r>
          </a:p>
          <a:p>
            <a:pPr algn="ctr"/>
            <a:endParaRPr lang="it-IT" sz="2000" dirty="0">
              <a:solidFill>
                <a:srgbClr val="C00000"/>
              </a:solidFill>
            </a:endParaRPr>
          </a:p>
        </p:txBody>
      </p:sp>
      <p:sp>
        <p:nvSpPr>
          <p:cNvPr id="4" name="CasellaDiTesto 3">
            <a:extLst>
              <a:ext uri="{FF2B5EF4-FFF2-40B4-BE49-F238E27FC236}">
                <a16:creationId xmlns:a16="http://schemas.microsoft.com/office/drawing/2014/main" id="{5DCBD33B-A55E-91A5-BF78-C6AD77E820DD}"/>
              </a:ext>
            </a:extLst>
          </p:cNvPr>
          <p:cNvSpPr txBox="1"/>
          <p:nvPr/>
        </p:nvSpPr>
        <p:spPr>
          <a:xfrm>
            <a:off x="7109460" y="3092996"/>
            <a:ext cx="6395720" cy="923330"/>
          </a:xfrm>
          <a:prstGeom prst="rect">
            <a:avLst/>
          </a:prstGeom>
          <a:noFill/>
        </p:spPr>
        <p:txBody>
          <a:bodyPr wrap="square">
            <a:spAutoFit/>
          </a:bodyPr>
          <a:lstStyle/>
          <a:p>
            <a:pPr marL="457200" indent="-457200" algn="just">
              <a:buFont typeface="Wingdings" panose="05000000000000000000" pitchFamily="2" charset="2"/>
              <a:buChar char="v"/>
            </a:pPr>
            <a:r>
              <a:rPr lang="it-IT" sz="1800" b="1" dirty="0">
                <a:solidFill>
                  <a:srgbClr val="C00000"/>
                </a:solidFill>
                <a:effectLst>
                  <a:outerShdw blurRad="38100" dist="38100" dir="2700000" algn="tl">
                    <a:srgbClr val="000000">
                      <a:alpha val="43137"/>
                    </a:srgbClr>
                  </a:outerShdw>
                </a:effectLst>
                <a:latin typeface="Myriad Pro Cond"/>
              </a:rPr>
              <a:t>Dietary assessment</a:t>
            </a:r>
          </a:p>
          <a:p>
            <a:pPr marL="457200" indent="-457200" algn="just">
              <a:buFont typeface="Wingdings" panose="05000000000000000000" pitchFamily="2" charset="2"/>
              <a:buChar char="v"/>
            </a:pPr>
            <a:r>
              <a:rPr lang="it-IT" sz="1800" dirty="0">
                <a:solidFill>
                  <a:srgbClr val="C00000"/>
                </a:solidFill>
                <a:latin typeface="Myriad Pro Cond"/>
              </a:rPr>
              <a:t>Personalized Nutrition and Diet Planning</a:t>
            </a:r>
          </a:p>
          <a:p>
            <a:pPr marL="457200" indent="-457200" algn="just">
              <a:buFont typeface="Wingdings" panose="05000000000000000000" pitchFamily="2" charset="2"/>
              <a:buChar char="v"/>
            </a:pPr>
            <a:r>
              <a:rPr lang="it-IT" sz="1800" dirty="0">
                <a:solidFill>
                  <a:srgbClr val="C00000"/>
                </a:solidFill>
                <a:latin typeface="Myriad Pro Cond"/>
              </a:rPr>
              <a:t>Nutrition Practice and Research</a:t>
            </a:r>
            <a:endParaRPr lang="it-IT" dirty="0"/>
          </a:p>
        </p:txBody>
      </p:sp>
    </p:spTree>
    <p:extLst>
      <p:ext uri="{BB962C8B-B14F-4D97-AF65-F5344CB8AC3E}">
        <p14:creationId xmlns:p14="http://schemas.microsoft.com/office/powerpoint/2010/main" val="1845665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F3305-E596-9193-097F-B0E315F90CA3}"/>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3E96D416-38B1-BCF7-2F9D-7903A9032F6F}"/>
              </a:ext>
            </a:extLst>
          </p:cNvPr>
          <p:cNvPicPr>
            <a:picLocks noChangeAspect="1"/>
          </p:cNvPicPr>
          <p:nvPr/>
        </p:nvPicPr>
        <p:blipFill>
          <a:blip r:embed="rId2"/>
          <a:srcRect l="3020" t="10678" r="1562" b="7622"/>
          <a:stretch/>
        </p:blipFill>
        <p:spPr>
          <a:xfrm>
            <a:off x="300227" y="876675"/>
            <a:ext cx="8944303" cy="4918842"/>
          </a:xfrm>
          <a:prstGeom prst="rect">
            <a:avLst/>
          </a:prstGeom>
        </p:spPr>
      </p:pic>
      <p:sp>
        <p:nvSpPr>
          <p:cNvPr id="10" name="CasellaDiTesto 9">
            <a:extLst>
              <a:ext uri="{FF2B5EF4-FFF2-40B4-BE49-F238E27FC236}">
                <a16:creationId xmlns:a16="http://schemas.microsoft.com/office/drawing/2014/main" id="{F483EEDC-5D34-D2DD-FF44-28C24C0D4E83}"/>
              </a:ext>
            </a:extLst>
          </p:cNvPr>
          <p:cNvSpPr txBox="1"/>
          <p:nvPr/>
        </p:nvSpPr>
        <p:spPr>
          <a:xfrm>
            <a:off x="0" y="189346"/>
            <a:ext cx="11948160" cy="461665"/>
          </a:xfrm>
          <a:prstGeom prst="rect">
            <a:avLst/>
          </a:prstGeom>
          <a:noFill/>
          <a:ln w="28575">
            <a:noFill/>
          </a:ln>
        </p:spPr>
        <p:txBody>
          <a:bodyPr wrap="square">
            <a:spAutoFit/>
          </a:bodyPr>
          <a:lstStyle/>
          <a:p>
            <a:pPr algn="ctr"/>
            <a:r>
              <a:rPr lang="it-IT" sz="2400" b="1" i="0" u="none" strike="noStrike" baseline="0" dirty="0">
                <a:solidFill>
                  <a:srgbClr val="002060"/>
                </a:solidFill>
                <a:latin typeface="Myriad Pro Cond"/>
              </a:rPr>
              <a:t>Dietary assessment is one of the most important steps in the nutrition care plan</a:t>
            </a:r>
            <a:endParaRPr lang="it-IT" sz="2400" dirty="0">
              <a:solidFill>
                <a:srgbClr val="C00000"/>
              </a:solidFill>
            </a:endParaRPr>
          </a:p>
        </p:txBody>
      </p:sp>
      <p:sp>
        <p:nvSpPr>
          <p:cNvPr id="13" name="Rettangolo 12">
            <a:extLst>
              <a:ext uri="{FF2B5EF4-FFF2-40B4-BE49-F238E27FC236}">
                <a16:creationId xmlns:a16="http://schemas.microsoft.com/office/drawing/2014/main" id="{58695777-B798-EC67-FEC2-25A919B4B4EF}"/>
              </a:ext>
            </a:extLst>
          </p:cNvPr>
          <p:cNvSpPr/>
          <p:nvPr/>
        </p:nvSpPr>
        <p:spPr>
          <a:xfrm>
            <a:off x="6985507" y="1615440"/>
            <a:ext cx="2357120" cy="2509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FF98E43E-D218-7F36-B0A2-D522BCAE313A}"/>
              </a:ext>
            </a:extLst>
          </p:cNvPr>
          <p:cNvSpPr txBox="1"/>
          <p:nvPr/>
        </p:nvSpPr>
        <p:spPr>
          <a:xfrm>
            <a:off x="300227" y="6021181"/>
            <a:ext cx="11591546" cy="584775"/>
          </a:xfrm>
          <a:prstGeom prst="rect">
            <a:avLst/>
          </a:prstGeom>
          <a:noFill/>
          <a:ln w="28575">
            <a:noFill/>
          </a:ln>
        </p:spPr>
        <p:txBody>
          <a:bodyPr wrap="square">
            <a:spAutoFit/>
          </a:bodyPr>
          <a:lstStyle/>
          <a:p>
            <a:pPr algn="ctr"/>
            <a:r>
              <a:rPr lang="it-IT" sz="3200" b="1" i="0" u="none" strike="noStrike" baseline="0" dirty="0">
                <a:solidFill>
                  <a:srgbClr val="C00000"/>
                </a:solidFill>
                <a:latin typeface="Myriad Pro Cond"/>
              </a:rPr>
              <a:t>The use of AI in dietary assessment may reduce this bias</a:t>
            </a:r>
            <a:endParaRPr lang="it-IT" sz="2000" dirty="0">
              <a:solidFill>
                <a:srgbClr val="C00000"/>
              </a:solidFill>
            </a:endParaRPr>
          </a:p>
        </p:txBody>
      </p:sp>
      <p:sp>
        <p:nvSpPr>
          <p:cNvPr id="15" name="CasellaDiTesto 14">
            <a:extLst>
              <a:ext uri="{FF2B5EF4-FFF2-40B4-BE49-F238E27FC236}">
                <a16:creationId xmlns:a16="http://schemas.microsoft.com/office/drawing/2014/main" id="{DBB4B9FD-B488-DA0B-7FD9-AB3CC82455B3}"/>
              </a:ext>
            </a:extLst>
          </p:cNvPr>
          <p:cNvSpPr txBox="1"/>
          <p:nvPr/>
        </p:nvSpPr>
        <p:spPr>
          <a:xfrm>
            <a:off x="7161730" y="1577538"/>
            <a:ext cx="3861851" cy="2308324"/>
          </a:xfrm>
          <a:prstGeom prst="rect">
            <a:avLst/>
          </a:prstGeom>
          <a:noFill/>
        </p:spPr>
        <p:txBody>
          <a:bodyPr wrap="square">
            <a:spAutoFit/>
          </a:bodyPr>
          <a:lstStyle/>
          <a:p>
            <a:pPr algn="just"/>
            <a:r>
              <a:rPr lang="en-US" b="0" i="0" dirty="0">
                <a:solidFill>
                  <a:srgbClr val="002060"/>
                </a:solidFill>
                <a:effectLst/>
                <a:latin typeface="Google Sans"/>
              </a:rPr>
              <a:t>The most common methods used in nutrition research are:</a:t>
            </a:r>
          </a:p>
          <a:p>
            <a:pPr marL="285750" indent="-285750" algn="just">
              <a:buFont typeface="Wingdings" panose="05000000000000000000" pitchFamily="2" charset="2"/>
              <a:buChar char="Ø"/>
            </a:pPr>
            <a:r>
              <a:rPr lang="en-US" b="0" i="0" dirty="0">
                <a:solidFill>
                  <a:srgbClr val="C00000"/>
                </a:solidFill>
                <a:effectLst/>
                <a:latin typeface="Google Sans"/>
              </a:rPr>
              <a:t>the diet record</a:t>
            </a:r>
          </a:p>
          <a:p>
            <a:pPr marL="285750" indent="-285750" algn="just">
              <a:buFont typeface="Wingdings" panose="05000000000000000000" pitchFamily="2" charset="2"/>
              <a:buChar char="Ø"/>
            </a:pPr>
            <a:r>
              <a:rPr lang="en-US" b="0" i="0" dirty="0">
                <a:solidFill>
                  <a:srgbClr val="C00000"/>
                </a:solidFill>
                <a:effectLst/>
                <a:latin typeface="Google Sans"/>
              </a:rPr>
              <a:t>24hr-recall (most accurate)</a:t>
            </a:r>
          </a:p>
          <a:p>
            <a:pPr marL="285750" indent="-285750" algn="just">
              <a:buFont typeface="Wingdings" panose="05000000000000000000" pitchFamily="2" charset="2"/>
              <a:buChar char="Ø"/>
            </a:pPr>
            <a:r>
              <a:rPr lang="en-US" dirty="0">
                <a:solidFill>
                  <a:srgbClr val="C00000"/>
                </a:solidFill>
                <a:latin typeface="Google Sans"/>
              </a:rPr>
              <a:t>F</a:t>
            </a:r>
            <a:r>
              <a:rPr lang="en-US" b="0" i="0" dirty="0">
                <a:solidFill>
                  <a:srgbClr val="C00000"/>
                </a:solidFill>
                <a:effectLst/>
                <a:latin typeface="Google Sans"/>
              </a:rPr>
              <a:t>FQs</a:t>
            </a:r>
          </a:p>
          <a:p>
            <a:pPr algn="just"/>
            <a:r>
              <a:rPr lang="en-US" b="0" i="0" dirty="0">
                <a:solidFill>
                  <a:srgbClr val="002060"/>
                </a:solidFill>
                <a:effectLst/>
                <a:latin typeface="Google Sans"/>
              </a:rPr>
              <a:t>Each method has benefits and drawbacks: First, are mostly dependent on memory.</a:t>
            </a:r>
            <a:endParaRPr lang="it-IT" dirty="0">
              <a:solidFill>
                <a:srgbClr val="002060"/>
              </a:solidFill>
            </a:endParaRPr>
          </a:p>
        </p:txBody>
      </p:sp>
    </p:spTree>
    <p:extLst>
      <p:ext uri="{BB962C8B-B14F-4D97-AF65-F5344CB8AC3E}">
        <p14:creationId xmlns:p14="http://schemas.microsoft.com/office/powerpoint/2010/main" val="87751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10CB-F29B-63DC-D0CE-2D779F14FD27}"/>
            </a:ext>
          </a:extLst>
        </p:cNvPr>
        <p:cNvGrpSpPr/>
        <p:nvPr/>
      </p:nvGrpSpPr>
      <p:grpSpPr>
        <a:xfrm>
          <a:off x="0" y="0"/>
          <a:ext cx="0" cy="0"/>
          <a:chOff x="0" y="0"/>
          <a:chExt cx="0" cy="0"/>
        </a:xfrm>
      </p:grpSpPr>
      <p:pic>
        <p:nvPicPr>
          <p:cNvPr id="13" name="Immagine 12">
            <a:extLst>
              <a:ext uri="{FF2B5EF4-FFF2-40B4-BE49-F238E27FC236}">
                <a16:creationId xmlns:a16="http://schemas.microsoft.com/office/drawing/2014/main" id="{F5E12731-0B2D-D230-A562-C7F577A553F9}"/>
              </a:ext>
            </a:extLst>
          </p:cNvPr>
          <p:cNvPicPr>
            <a:picLocks noChangeAspect="1"/>
          </p:cNvPicPr>
          <p:nvPr/>
        </p:nvPicPr>
        <p:blipFill>
          <a:blip r:embed="rId2"/>
          <a:srcRect l="2856" r="-566"/>
          <a:stretch/>
        </p:blipFill>
        <p:spPr>
          <a:xfrm>
            <a:off x="308343" y="16907"/>
            <a:ext cx="7644809" cy="2596561"/>
          </a:xfrm>
          <a:prstGeom prst="rect">
            <a:avLst/>
          </a:prstGeom>
        </p:spPr>
      </p:pic>
      <p:pic>
        <p:nvPicPr>
          <p:cNvPr id="1028" name="Picture 4" descr="The schematic workflow shows the steps for image-based dietary... |  Download Scientific Diagram">
            <a:extLst>
              <a:ext uri="{FF2B5EF4-FFF2-40B4-BE49-F238E27FC236}">
                <a16:creationId xmlns:a16="http://schemas.microsoft.com/office/drawing/2014/main" id="{FF267F0C-37F6-979E-F7D8-D34ACD2C3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56764"/>
            <a:ext cx="7353460" cy="357291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15F7A0F-5362-4DFA-D94B-3AB48E64470E}"/>
              </a:ext>
            </a:extLst>
          </p:cNvPr>
          <p:cNvSpPr txBox="1"/>
          <p:nvPr/>
        </p:nvSpPr>
        <p:spPr>
          <a:xfrm>
            <a:off x="6372508" y="2736976"/>
            <a:ext cx="6428221" cy="954107"/>
          </a:xfrm>
          <a:prstGeom prst="rect">
            <a:avLst/>
          </a:prstGeom>
          <a:noFill/>
        </p:spPr>
        <p:txBody>
          <a:bodyPr wrap="square">
            <a:spAutoFit/>
          </a:bodyPr>
          <a:lstStyle/>
          <a:p>
            <a:pPr algn="ctr"/>
            <a:r>
              <a:rPr lang="en-US" sz="2800" b="1" i="0" dirty="0">
                <a:solidFill>
                  <a:srgbClr val="002060"/>
                </a:solidFill>
                <a:effectLst/>
                <a:latin typeface="Google Sans"/>
              </a:rPr>
              <a:t>Vision-based AI dietary </a:t>
            </a:r>
          </a:p>
          <a:p>
            <a:pPr algn="ctr"/>
            <a:r>
              <a:rPr lang="en-US" sz="2800" b="1" i="0" dirty="0">
                <a:solidFill>
                  <a:srgbClr val="002060"/>
                </a:solidFill>
                <a:effectLst/>
                <a:latin typeface="Google Sans"/>
              </a:rPr>
              <a:t>assessment methods </a:t>
            </a:r>
            <a:endParaRPr lang="it-IT" sz="2800" b="1" dirty="0"/>
          </a:p>
        </p:txBody>
      </p:sp>
      <p:sp>
        <p:nvSpPr>
          <p:cNvPr id="5" name="CasellaDiTesto 4">
            <a:extLst>
              <a:ext uri="{FF2B5EF4-FFF2-40B4-BE49-F238E27FC236}">
                <a16:creationId xmlns:a16="http://schemas.microsoft.com/office/drawing/2014/main" id="{671B2003-9A61-D4E5-0897-385607554A52}"/>
              </a:ext>
            </a:extLst>
          </p:cNvPr>
          <p:cNvSpPr txBox="1"/>
          <p:nvPr/>
        </p:nvSpPr>
        <p:spPr>
          <a:xfrm>
            <a:off x="7353460" y="3814591"/>
            <a:ext cx="4466319" cy="1600438"/>
          </a:xfrm>
          <a:prstGeom prst="rect">
            <a:avLst/>
          </a:prstGeom>
          <a:noFill/>
        </p:spPr>
        <p:txBody>
          <a:bodyPr wrap="square">
            <a:spAutoFit/>
          </a:bodyPr>
          <a:lstStyle/>
          <a:p>
            <a:pPr marL="285750" indent="-285750" algn="just">
              <a:buFont typeface="Wingdings" panose="05000000000000000000" pitchFamily="2" charset="2"/>
              <a:buChar char="Ø"/>
            </a:pPr>
            <a:r>
              <a:rPr lang="en-US" sz="1400" b="0" i="0" dirty="0">
                <a:solidFill>
                  <a:srgbClr val="C00000"/>
                </a:solidFill>
                <a:effectLst/>
                <a:latin typeface="Arial" panose="020B0604020202020204" pitchFamily="34" charset="0"/>
              </a:rPr>
              <a:t>Food recognition applications aim to identify and recognize food on a given dish with precision. </a:t>
            </a:r>
          </a:p>
          <a:p>
            <a:pPr algn="just"/>
            <a:endParaRPr lang="en-US" sz="1400" dirty="0">
              <a:solidFill>
                <a:srgbClr val="C00000"/>
              </a:solidFill>
              <a:latin typeface="Arial" panose="020B0604020202020204" pitchFamily="34" charset="0"/>
            </a:endParaRPr>
          </a:p>
          <a:p>
            <a:pPr marL="285750" indent="-285750" algn="just">
              <a:buFont typeface="Wingdings" panose="05000000000000000000" pitchFamily="2" charset="2"/>
              <a:buChar char="Ø"/>
            </a:pPr>
            <a:r>
              <a:rPr lang="en-US" sz="1400" b="0" i="0" dirty="0">
                <a:solidFill>
                  <a:srgbClr val="C00000"/>
                </a:solidFill>
                <a:effectLst/>
                <a:latin typeface="Arial" panose="020B0604020202020204" pitchFamily="34" charset="0"/>
              </a:rPr>
              <a:t>After food recognition itself, the next challenge for automatic food analysis is to estimate the volume </a:t>
            </a:r>
            <a:r>
              <a:rPr lang="en-US" sz="1400" dirty="0">
                <a:solidFill>
                  <a:srgbClr val="C00000"/>
                </a:solidFill>
                <a:latin typeface="Arial" panose="020B0604020202020204" pitchFamily="34" charset="0"/>
              </a:rPr>
              <a:t>and the calorific estimation </a:t>
            </a:r>
            <a:r>
              <a:rPr lang="en-US" sz="1400" b="0" i="0" dirty="0">
                <a:solidFill>
                  <a:srgbClr val="C00000"/>
                </a:solidFill>
                <a:effectLst/>
                <a:latin typeface="Arial" panose="020B0604020202020204" pitchFamily="34" charset="0"/>
              </a:rPr>
              <a:t>of food on a given plate.</a:t>
            </a:r>
            <a:endParaRPr lang="it-IT" sz="1400" dirty="0">
              <a:solidFill>
                <a:srgbClr val="C00000"/>
              </a:solidFill>
            </a:endParaRPr>
          </a:p>
        </p:txBody>
      </p:sp>
      <p:sp>
        <p:nvSpPr>
          <p:cNvPr id="7" name="CasellaDiTesto 6">
            <a:extLst>
              <a:ext uri="{FF2B5EF4-FFF2-40B4-BE49-F238E27FC236}">
                <a16:creationId xmlns:a16="http://schemas.microsoft.com/office/drawing/2014/main" id="{FE0DBA9B-DFC9-3364-62B7-89047D10F1E4}"/>
              </a:ext>
            </a:extLst>
          </p:cNvPr>
          <p:cNvSpPr txBox="1"/>
          <p:nvPr/>
        </p:nvSpPr>
        <p:spPr>
          <a:xfrm>
            <a:off x="5232400" y="2592162"/>
            <a:ext cx="1971040" cy="461665"/>
          </a:xfrm>
          <a:prstGeom prst="rect">
            <a:avLst/>
          </a:prstGeom>
          <a:solidFill>
            <a:schemeClr val="bg1"/>
          </a:solidFill>
        </p:spPr>
        <p:txBody>
          <a:bodyPr wrap="square">
            <a:spAutoFit/>
          </a:bodyPr>
          <a:lstStyle/>
          <a:p>
            <a:pPr algn="ctr"/>
            <a:r>
              <a:rPr lang="en-US" sz="1200" b="1" i="0" dirty="0">
                <a:solidFill>
                  <a:srgbClr val="222222"/>
                </a:solidFill>
                <a:effectLst>
                  <a:outerShdw blurRad="38100" dist="38100" dir="2700000" algn="tl">
                    <a:srgbClr val="000000">
                      <a:alpha val="43137"/>
                    </a:srgbClr>
                  </a:outerShdw>
                </a:effectLst>
                <a:latin typeface="Arial" panose="020B0604020202020204" pitchFamily="34" charset="0"/>
              </a:rPr>
              <a:t>Volume and </a:t>
            </a:r>
          </a:p>
          <a:p>
            <a:pPr algn="ctr"/>
            <a:r>
              <a:rPr lang="en-US" sz="1200" b="1" dirty="0">
                <a:solidFill>
                  <a:srgbClr val="222222"/>
                </a:solidFill>
                <a:effectLst>
                  <a:outerShdw blurRad="38100" dist="38100" dir="2700000" algn="tl">
                    <a:srgbClr val="000000">
                      <a:alpha val="43137"/>
                    </a:srgbClr>
                  </a:outerShdw>
                </a:effectLst>
                <a:latin typeface="Arial" panose="020B0604020202020204" pitchFamily="34" charset="0"/>
              </a:rPr>
              <a:t>C</a:t>
            </a:r>
            <a:r>
              <a:rPr lang="en-US" sz="1200" b="1" i="0" dirty="0">
                <a:solidFill>
                  <a:srgbClr val="222222"/>
                </a:solidFill>
                <a:effectLst>
                  <a:outerShdw blurRad="38100" dist="38100" dir="2700000" algn="tl">
                    <a:srgbClr val="000000">
                      <a:alpha val="43137"/>
                    </a:srgbClr>
                  </a:outerShdw>
                </a:effectLst>
                <a:latin typeface="Arial" panose="020B0604020202020204" pitchFamily="34" charset="0"/>
              </a:rPr>
              <a:t>alorific estimation</a:t>
            </a:r>
            <a:endParaRPr lang="it-IT" sz="1200" b="1" dirty="0">
              <a:effectLst>
                <a:outerShdw blurRad="38100" dist="38100" dir="2700000" algn="tl">
                  <a:srgbClr val="000000">
                    <a:alpha val="43137"/>
                  </a:srgbClr>
                </a:outerShdw>
              </a:effectLst>
            </a:endParaRPr>
          </a:p>
        </p:txBody>
      </p:sp>
      <p:sp>
        <p:nvSpPr>
          <p:cNvPr id="10" name="CasellaDiTesto 9">
            <a:extLst>
              <a:ext uri="{FF2B5EF4-FFF2-40B4-BE49-F238E27FC236}">
                <a16:creationId xmlns:a16="http://schemas.microsoft.com/office/drawing/2014/main" id="{CC84176E-E5E2-69FF-F825-5054305569BB}"/>
              </a:ext>
            </a:extLst>
          </p:cNvPr>
          <p:cNvSpPr txBox="1"/>
          <p:nvPr/>
        </p:nvSpPr>
        <p:spPr>
          <a:xfrm>
            <a:off x="121232" y="6329680"/>
            <a:ext cx="7353460"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The schematic workflow shows the steps for image-based dietary assessment</a:t>
            </a:r>
            <a:endParaRPr lang="it-IT" sz="1400" dirty="0"/>
          </a:p>
        </p:txBody>
      </p:sp>
    </p:spTree>
    <p:extLst>
      <p:ext uri="{BB962C8B-B14F-4D97-AF65-F5344CB8AC3E}">
        <p14:creationId xmlns:p14="http://schemas.microsoft.com/office/powerpoint/2010/main" val="3093760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12D8B-13B6-B8DF-B0E0-1997CAD2EA4F}"/>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F10FF47F-720B-5468-A871-207D652EC069}"/>
              </a:ext>
            </a:extLst>
          </p:cNvPr>
          <p:cNvPicPr>
            <a:picLocks noChangeAspect="1"/>
          </p:cNvPicPr>
          <p:nvPr/>
        </p:nvPicPr>
        <p:blipFill>
          <a:blip r:embed="rId2"/>
          <a:stretch>
            <a:fillRect/>
          </a:stretch>
        </p:blipFill>
        <p:spPr>
          <a:xfrm>
            <a:off x="1" y="84083"/>
            <a:ext cx="5676460" cy="2406869"/>
          </a:xfrm>
          <a:prstGeom prst="rect">
            <a:avLst/>
          </a:prstGeom>
        </p:spPr>
      </p:pic>
      <p:sp>
        <p:nvSpPr>
          <p:cNvPr id="4" name="CasellaDiTesto 3">
            <a:extLst>
              <a:ext uri="{FF2B5EF4-FFF2-40B4-BE49-F238E27FC236}">
                <a16:creationId xmlns:a16="http://schemas.microsoft.com/office/drawing/2014/main" id="{C138AAB1-1B0C-F668-501F-74081428CD82}"/>
              </a:ext>
            </a:extLst>
          </p:cNvPr>
          <p:cNvSpPr txBox="1"/>
          <p:nvPr/>
        </p:nvSpPr>
        <p:spPr>
          <a:xfrm>
            <a:off x="360627" y="2993447"/>
            <a:ext cx="4414573" cy="1754326"/>
          </a:xfrm>
          <a:prstGeom prst="rect">
            <a:avLst/>
          </a:prstGeom>
          <a:noFill/>
        </p:spPr>
        <p:txBody>
          <a:bodyPr wrap="square">
            <a:spAutoFit/>
          </a:bodyPr>
          <a:lstStyle/>
          <a:p>
            <a:pPr algn="just"/>
            <a:r>
              <a:rPr lang="en-US" b="0" i="0" dirty="0">
                <a:solidFill>
                  <a:srgbClr val="002060"/>
                </a:solidFill>
                <a:effectLst/>
                <a:latin typeface="Google Sans"/>
              </a:rPr>
              <a:t>A critical review evaluated 80 main food tracking applications and found that </a:t>
            </a:r>
            <a:r>
              <a:rPr lang="en-US" b="0" i="0" dirty="0">
                <a:solidFill>
                  <a:srgbClr val="C00000"/>
                </a:solidFill>
                <a:effectLst/>
                <a:latin typeface="Google Sans"/>
              </a:rPr>
              <a:t>3 of 80 apps (Foodzilla, Bitesnap, and Food visor) were able to recognize the food intake automatically and manually.</a:t>
            </a:r>
          </a:p>
          <a:p>
            <a:pPr algn="just"/>
            <a:endParaRPr lang="it-IT" dirty="0">
              <a:solidFill>
                <a:srgbClr val="002060"/>
              </a:solidFill>
            </a:endParaRPr>
          </a:p>
        </p:txBody>
      </p:sp>
      <p:pic>
        <p:nvPicPr>
          <p:cNvPr id="6" name="Immagine 5">
            <a:extLst>
              <a:ext uri="{FF2B5EF4-FFF2-40B4-BE49-F238E27FC236}">
                <a16:creationId xmlns:a16="http://schemas.microsoft.com/office/drawing/2014/main" id="{3DE4B259-DA7C-E1F9-FDB4-C161445AF27E}"/>
              </a:ext>
            </a:extLst>
          </p:cNvPr>
          <p:cNvPicPr>
            <a:picLocks noChangeAspect="1"/>
          </p:cNvPicPr>
          <p:nvPr/>
        </p:nvPicPr>
        <p:blipFill>
          <a:blip r:embed="rId3"/>
          <a:stretch>
            <a:fillRect/>
          </a:stretch>
        </p:blipFill>
        <p:spPr>
          <a:xfrm>
            <a:off x="5444951" y="1274964"/>
            <a:ext cx="6747048" cy="5498953"/>
          </a:xfrm>
          <a:prstGeom prst="rect">
            <a:avLst/>
          </a:prstGeom>
        </p:spPr>
      </p:pic>
    </p:spTree>
    <p:extLst>
      <p:ext uri="{BB962C8B-B14F-4D97-AF65-F5344CB8AC3E}">
        <p14:creationId xmlns:p14="http://schemas.microsoft.com/office/powerpoint/2010/main" val="2996563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2F24F-3218-B308-408B-C5F1A7FED722}"/>
            </a:ext>
          </a:extLst>
        </p:cNvPr>
        <p:cNvGrpSpPr/>
        <p:nvPr/>
      </p:nvGrpSpPr>
      <p:grpSpPr>
        <a:xfrm>
          <a:off x="0" y="0"/>
          <a:ext cx="0" cy="0"/>
          <a:chOff x="0" y="0"/>
          <a:chExt cx="0" cy="0"/>
        </a:xfrm>
      </p:grpSpPr>
      <p:pic>
        <p:nvPicPr>
          <p:cNvPr id="2050" name="Picture 2" descr="AI in Personalized Nutrition: Comprehensive Overview and Real-World  Applications | by Preeti | Medium">
            <a:extLst>
              <a:ext uri="{FF2B5EF4-FFF2-40B4-BE49-F238E27FC236}">
                <a16:creationId xmlns:a16="http://schemas.microsoft.com/office/drawing/2014/main" id="{EA60008E-C138-9512-046D-FC9F48E7B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589F983-EEBA-5CEC-EA62-B399D6A98B48}"/>
              </a:ext>
            </a:extLst>
          </p:cNvPr>
          <p:cNvSpPr txBox="1"/>
          <p:nvPr/>
        </p:nvSpPr>
        <p:spPr>
          <a:xfrm>
            <a:off x="5974614" y="1910061"/>
            <a:ext cx="6817358" cy="1384995"/>
          </a:xfrm>
          <a:prstGeom prst="rect">
            <a:avLst/>
          </a:prstGeom>
          <a:noFill/>
          <a:ln w="28575">
            <a:noFill/>
          </a:ln>
        </p:spPr>
        <p:txBody>
          <a:bodyPr wrap="square">
            <a:spAutoFit/>
          </a:bodyPr>
          <a:lstStyle/>
          <a:p>
            <a:pPr algn="ctr"/>
            <a:r>
              <a:rPr lang="it-IT" sz="3200" b="1" i="0" u="none" strike="noStrike" baseline="0">
                <a:solidFill>
                  <a:srgbClr val="002060"/>
                </a:solidFill>
                <a:latin typeface="Myriad Pro Cond"/>
              </a:rPr>
              <a:t>Application of Artificial Intelligence in Nutrition</a:t>
            </a:r>
          </a:p>
          <a:p>
            <a:pPr algn="ctr"/>
            <a:endParaRPr lang="it-IT" sz="2000" dirty="0">
              <a:solidFill>
                <a:srgbClr val="C00000"/>
              </a:solidFill>
            </a:endParaRPr>
          </a:p>
        </p:txBody>
      </p:sp>
      <p:sp>
        <p:nvSpPr>
          <p:cNvPr id="4" name="CasellaDiTesto 3">
            <a:extLst>
              <a:ext uri="{FF2B5EF4-FFF2-40B4-BE49-F238E27FC236}">
                <a16:creationId xmlns:a16="http://schemas.microsoft.com/office/drawing/2014/main" id="{2D2E4905-66A8-7123-9335-7C1D168B3E56}"/>
              </a:ext>
            </a:extLst>
          </p:cNvPr>
          <p:cNvSpPr txBox="1"/>
          <p:nvPr/>
        </p:nvSpPr>
        <p:spPr>
          <a:xfrm>
            <a:off x="7109460" y="3092996"/>
            <a:ext cx="6395720" cy="923330"/>
          </a:xfrm>
          <a:prstGeom prst="rect">
            <a:avLst/>
          </a:prstGeom>
          <a:noFill/>
        </p:spPr>
        <p:txBody>
          <a:bodyPr wrap="square">
            <a:spAutoFit/>
          </a:bodyPr>
          <a:lstStyle/>
          <a:p>
            <a:pPr marL="457200" indent="-457200" algn="just">
              <a:buFont typeface="Wingdings" panose="05000000000000000000" pitchFamily="2" charset="2"/>
              <a:buChar char="v"/>
            </a:pPr>
            <a:r>
              <a:rPr lang="it-IT" sz="1800" dirty="0">
                <a:solidFill>
                  <a:srgbClr val="C00000"/>
                </a:solidFill>
                <a:latin typeface="Myriad Pro Cond"/>
              </a:rPr>
              <a:t>Dietary assessment</a:t>
            </a:r>
          </a:p>
          <a:p>
            <a:pPr marL="457200" indent="-457200" algn="just">
              <a:buFont typeface="Wingdings" panose="05000000000000000000" pitchFamily="2" charset="2"/>
              <a:buChar char="v"/>
            </a:pPr>
            <a:r>
              <a:rPr lang="it-IT" sz="1800" b="1" dirty="0">
                <a:solidFill>
                  <a:srgbClr val="C00000"/>
                </a:solidFill>
                <a:effectLst>
                  <a:outerShdw blurRad="38100" dist="38100" dir="2700000" algn="tl">
                    <a:srgbClr val="000000">
                      <a:alpha val="43137"/>
                    </a:srgbClr>
                  </a:outerShdw>
                </a:effectLst>
                <a:latin typeface="Myriad Pro Cond"/>
              </a:rPr>
              <a:t>Personalized Nutrition and Diet Planning</a:t>
            </a:r>
          </a:p>
          <a:p>
            <a:pPr marL="457200" indent="-457200" algn="just">
              <a:buFont typeface="Wingdings" panose="05000000000000000000" pitchFamily="2" charset="2"/>
              <a:buChar char="v"/>
            </a:pPr>
            <a:r>
              <a:rPr lang="it-IT" sz="1800" dirty="0">
                <a:solidFill>
                  <a:srgbClr val="C00000"/>
                </a:solidFill>
                <a:latin typeface="Myriad Pro Cond"/>
              </a:rPr>
              <a:t>Nutrition Practice and Research</a:t>
            </a:r>
            <a:endParaRPr lang="it-IT" dirty="0"/>
          </a:p>
        </p:txBody>
      </p:sp>
    </p:spTree>
    <p:extLst>
      <p:ext uri="{BB962C8B-B14F-4D97-AF65-F5344CB8AC3E}">
        <p14:creationId xmlns:p14="http://schemas.microsoft.com/office/powerpoint/2010/main" val="36440403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392</TotalTime>
  <Words>880</Words>
  <Application>Microsoft Office PowerPoint</Application>
  <PresentationFormat>Widescreen</PresentationFormat>
  <Paragraphs>94</Paragraphs>
  <Slides>21</Slides>
  <Notes>2</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21</vt:i4>
      </vt:variant>
    </vt:vector>
  </HeadingPairs>
  <TitlesOfParts>
    <vt:vector size="33" baseType="lpstr">
      <vt:lpstr>Aptos</vt:lpstr>
      <vt:lpstr>Aptos Display</vt:lpstr>
      <vt:lpstr>Arial</vt:lpstr>
      <vt:lpstr>Calibri</vt:lpstr>
      <vt:lpstr>Google Sans</vt:lpstr>
      <vt:lpstr>Museo Sans</vt:lpstr>
      <vt:lpstr>Myriad Pro Cond</vt:lpstr>
      <vt:lpstr>URWPalladioL-Bold</vt:lpstr>
      <vt:lpstr>URWPalladioL-Ital</vt:lpstr>
      <vt:lpstr>URWPalladioL-Roma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Application of AI in Clinical Nutrition</vt:lpstr>
      <vt:lpstr>Application of AI in Clinical Nutrition</vt:lpstr>
      <vt:lpstr>Presentazione standard di PowerPoint</vt:lpstr>
      <vt:lpstr>Presentazione standard di PowerPoint</vt:lpstr>
      <vt:lpstr>Advantages of AI in Nutrition</vt:lpstr>
      <vt:lpstr>Limitation of AI in Nutrition</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Luigi SCHIAVO</dc:creator>
  <cp:lastModifiedBy>Luigi SCHIAVO</cp:lastModifiedBy>
  <cp:revision>13</cp:revision>
  <dcterms:created xsi:type="dcterms:W3CDTF">2025-04-19T08:27:52Z</dcterms:created>
  <dcterms:modified xsi:type="dcterms:W3CDTF">2025-05-11T09:50:08Z</dcterms:modified>
</cp:coreProperties>
</file>